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4" r:id="rId9"/>
    <p:sldId id="265" r:id="rId10"/>
    <p:sldId id="261" r:id="rId11"/>
    <p:sldId id="262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43" autoAdjust="0"/>
  </p:normalViewPr>
  <p:slideViewPr>
    <p:cSldViewPr>
      <p:cViewPr>
        <p:scale>
          <a:sx n="80" d="100"/>
          <a:sy n="80" d="100"/>
        </p:scale>
        <p:origin x="-990" y="-72"/>
      </p:cViewPr>
      <p:guideLst>
        <p:guide orient="horz" pos="3657"/>
        <p:guide orient="horz" pos="515"/>
        <p:guide orient="horz" pos="3395"/>
        <p:guide orient="horz" pos="4319"/>
        <p:guide orient="horz" pos="1026"/>
        <p:guide pos="299"/>
        <p:guide pos="4921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0BDDD-4F58-4D97-A4A2-CD17A585244C}" type="datetimeFigureOut">
              <a:rPr lang="en-GB" smtClean="0"/>
              <a:pPr/>
              <a:t>10/06/2015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0C509-D668-496A-AB3B-53FFF038943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03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Conference 26th-27th May 2015- IASA Nordic </a:t>
            </a:r>
            <a:r>
              <a:rPr lang="sv-SE" sz="1200" b="1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Branch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, Copenhagen / Stig L Molneryd</a:t>
            </a:r>
            <a:b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VINNOVA </a:t>
            </a:r>
            <a:r>
              <a:rPr lang="sv-SE" sz="1200" b="1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project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at the National </a:t>
            </a:r>
            <a:r>
              <a:rPr lang="sv-SE" sz="1200" b="1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Library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b="1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Sweden (KB)</a:t>
            </a:r>
            <a:endParaRPr lang="sv-SE" sz="120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/>
            </a:r>
            <a:b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</a:b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A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brief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presentation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how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the innovation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development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projects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started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at KB.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project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is an innovation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procurement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PCP (Pre Commercial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Procurement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)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intitled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"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Development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contactless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playback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analog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records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digital sound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files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"</a:t>
            </a:r>
            <a:b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C509-D668-496A-AB3B-53FFF0389437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58944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Important that we have reference and test records to compare with normal replaying or with ELP- laser turntable</a:t>
            </a:r>
            <a:endParaRPr lang="sv-SE" sz="1200" dirty="0" smtClean="0">
              <a:solidFill>
                <a:srgbClr val="222222"/>
              </a:solidFill>
              <a:effectLst/>
              <a:latin typeface="Arial"/>
              <a:ea typeface="Calibri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 smtClean="0">
              <a:solidFill>
                <a:srgbClr val="222222"/>
              </a:solidFill>
              <a:effectLst/>
              <a:latin typeface="Arial"/>
              <a:ea typeface="Calibri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Depending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on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results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achieved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the sound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quality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how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quickly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efficiently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you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may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transfer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records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evaluate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how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realistic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application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and automated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digitalization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could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be designed.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 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It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should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be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clear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from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companies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’ final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reports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their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optical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playbacks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technical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solutions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have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the potential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achieve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quality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demand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.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There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can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be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results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get from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optical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playback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78 rpm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achieve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quality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demand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,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but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not for transferring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micro-groove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discs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(vinyl).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 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If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results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are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not going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be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want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and be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good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enough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should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reasons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be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described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it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depends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on. It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may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be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new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technical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possibilities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optical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scanning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technology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will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be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further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developed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in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near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future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provide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new solutions.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 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It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can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then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perhaps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create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opportunities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for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optical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transmission and image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processing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provide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results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are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demanding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full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quality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during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playbacks.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 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C509-D668-496A-AB3B-53FFF038943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100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Depending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on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results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obtained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and the potential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may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exist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,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plan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organize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 workshop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during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autumn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where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presentations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results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emerged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from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participating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companies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 smtClean="0">
              <a:solidFill>
                <a:srgbClr val="222222"/>
              </a:solidFill>
              <a:effectLst/>
              <a:latin typeface="Arial"/>
              <a:ea typeface="Calibri"/>
              <a:cs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I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will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also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participate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in a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conference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in Washington at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Library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Congress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with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content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"Audio Media </a:t>
            </a:r>
            <a:r>
              <a:rPr lang="sv-SE" sz="1200" b="1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Preservation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b="1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through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b="1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Imaging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”, 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15th-17th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July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.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They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have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been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working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with</a:t>
            </a:r>
            <a:r>
              <a:rPr lang="sv-SE" sz="1200" baseline="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the IRENE-</a:t>
            </a:r>
            <a:r>
              <a:rPr lang="sv-SE" sz="1200" baseline="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project</a:t>
            </a:r>
            <a:r>
              <a:rPr lang="sv-SE" sz="1200" baseline="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for </a:t>
            </a:r>
            <a:r>
              <a:rPr lang="sv-SE" sz="1200" baseline="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many</a:t>
            </a:r>
            <a:r>
              <a:rPr lang="sv-SE" sz="1200" baseline="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baseline="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years</a:t>
            </a:r>
            <a:r>
              <a:rPr lang="sv-SE" sz="1200" baseline="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sv-SE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C509-D668-496A-AB3B-53FFF038943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396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at the National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Library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Sweden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have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today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a total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amount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about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146 000 Swedish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records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,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which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around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80 000, 78 rpm, 60,000 vinyl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records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and 6000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lacquer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discs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.</a:t>
            </a:r>
            <a:b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</a:b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Depending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on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our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extensive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archive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records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,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want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investigate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whether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it is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possible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find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ways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transfer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these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faster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than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real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time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examine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the sound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quality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can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be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achieved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C509-D668-496A-AB3B-53FFF038943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6440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I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intend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briefly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describe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how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project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is designed (PCP) and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results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want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achieve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with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project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are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running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at KB. It is an innovation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project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with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funding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from VINNOVA and KB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started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January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1th, 2014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will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end August 31th, 2015 (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this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year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). VINNOVA is a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governmental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institution in Sweden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provides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financial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resources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opportunities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for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companies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apply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for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funds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with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development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various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innovations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development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projects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.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Today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, the EU is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focused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on innovation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developments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and has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dedicated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enormous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financial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resources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can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be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applied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for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development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and innovation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proposals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. </a:t>
            </a:r>
            <a:endParaRPr lang="sv-SE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run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development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project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ourselves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at KB,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but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have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in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our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reference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and expert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group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participants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from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development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department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at the Swedish Radio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also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external experts in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optical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image scanning.</a:t>
            </a:r>
            <a:endParaRPr lang="sv-SE" sz="1200" dirty="0" smtClean="0">
              <a:effectLst/>
              <a:latin typeface="+mn-lt"/>
              <a:ea typeface="Calibri"/>
              <a:cs typeface="Times New Roman"/>
            </a:endParaRPr>
          </a:p>
          <a:p>
            <a:pPr fontAlgn="t">
              <a:lnSpc>
                <a:spcPct val="115000"/>
              </a:lnSpc>
              <a:spcAft>
                <a:spcPts val="0"/>
              </a:spcAft>
            </a:pP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It is an innovation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project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which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means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results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will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be presented is a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description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how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far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technology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have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come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today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can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achieve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with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picture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scanning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with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development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image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processing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endParaRPr lang="sv-SE" sz="1200" dirty="0" smtClean="0">
              <a:effectLst/>
              <a:latin typeface="+mn-lt"/>
              <a:ea typeface="Calibri"/>
              <a:cs typeface="Times New Roman"/>
            </a:endParaRPr>
          </a:p>
          <a:p>
            <a:pPr fontAlgn="t">
              <a:lnSpc>
                <a:spcPct val="115000"/>
              </a:lnSpc>
              <a:spcAft>
                <a:spcPts val="0"/>
              </a:spcAft>
            </a:pP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project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will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demonstrate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results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and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possibilities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exist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get audio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files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from analog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records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;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our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goal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is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get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results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which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show 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"faster </a:t>
            </a:r>
            <a:r>
              <a:rPr lang="sv-SE" sz="1200" b="1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than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real </a:t>
            </a:r>
            <a:r>
              <a:rPr lang="sv-SE" sz="1200" b="1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time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for the best </a:t>
            </a:r>
            <a:r>
              <a:rPr lang="sv-SE" sz="1200" b="1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possible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sound </a:t>
            </a:r>
            <a:r>
              <a:rPr lang="sv-SE" sz="1200" b="1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quality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".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endParaRPr lang="sv-SE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C509-D668-496A-AB3B-53FFF038943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5788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It all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started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when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dirty="0" err="1" smtClean="0">
                <a:effectLst/>
              </a:rPr>
              <a:t>was</a:t>
            </a:r>
            <a:r>
              <a:rPr lang="sv-SE" dirty="0" smtClean="0">
                <a:effectLst/>
              </a:rPr>
              <a:t> </a:t>
            </a:r>
            <a:r>
              <a:rPr lang="sv-SE" dirty="0" err="1" smtClean="0">
                <a:effectLst/>
              </a:rPr>
              <a:t>contacted</a:t>
            </a:r>
            <a:r>
              <a:rPr lang="sv-SE" dirty="0" smtClean="0">
                <a:effectLst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with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company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showed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 demonstration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optical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playback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 78 rpm and it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was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surprisingly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good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sound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quality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with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simple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technical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equipment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were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used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sv-SE" sz="1200" dirty="0" smtClean="0">
              <a:effectLst/>
              <a:latin typeface="+mn-lt"/>
              <a:ea typeface="Calibri"/>
              <a:cs typeface="Times New Roman"/>
            </a:endParaRPr>
          </a:p>
          <a:p>
            <a:pPr fontAlgn="t">
              <a:lnSpc>
                <a:spcPct val="115000"/>
              </a:lnSpc>
              <a:spcAft>
                <a:spcPts val="600"/>
              </a:spcAft>
            </a:pP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had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discussions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with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company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described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our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need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be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able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transfer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discs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faster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than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real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time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and at the best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possible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sound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quality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sv-SE" sz="1200" dirty="0" smtClean="0">
              <a:effectLst/>
              <a:latin typeface="+mn-lt"/>
              <a:ea typeface="Calibri"/>
              <a:cs typeface="Times New Roman"/>
            </a:endParaRPr>
          </a:p>
          <a:p>
            <a:pPr fontAlgn="t">
              <a:lnSpc>
                <a:spcPct val="115000"/>
              </a:lnSpc>
              <a:spcAft>
                <a:spcPts val="600"/>
              </a:spcAft>
            </a:pP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technical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equipment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for image scanning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used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by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company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was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taken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directly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from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shelf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had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not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been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optimized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for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applications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requested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b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They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also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indicated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image scanning operations and transfers 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could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be faster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than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normal playback.</a:t>
            </a:r>
            <a:endParaRPr lang="sv-SE" sz="1200" dirty="0" smtClean="0">
              <a:effectLst/>
              <a:latin typeface="+mn-lt"/>
              <a:ea typeface="Calibri"/>
              <a:cs typeface="Times New Roman"/>
            </a:endParaRPr>
          </a:p>
          <a:p>
            <a:pPr fontAlgn="t">
              <a:lnSpc>
                <a:spcPct val="115000"/>
              </a:lnSpc>
              <a:spcAft>
                <a:spcPts val="600"/>
              </a:spcAft>
            </a:pP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were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looking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for sponsors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investigate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if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the potential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technology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could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have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asked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for. </a:t>
            </a:r>
            <a:endParaRPr lang="sv-SE" sz="1200" dirty="0" smtClean="0">
              <a:effectLst/>
              <a:latin typeface="+mn-lt"/>
              <a:ea typeface="Calibri"/>
              <a:cs typeface="Times New Roman"/>
            </a:endParaRPr>
          </a:p>
          <a:p>
            <a:pPr fontAlgn="t">
              <a:lnSpc>
                <a:spcPct val="115000"/>
              </a:lnSpc>
              <a:spcAft>
                <a:spcPts val="1000"/>
              </a:spcAft>
            </a:pP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With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this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material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proposals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for a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development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project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,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ended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up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finally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the innovation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agency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VINNOVA.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made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application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with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project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description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VINNOVA and got it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granted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as an innovation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procurement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, PCP (Pre Commercial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Procurement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).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project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started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1th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January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2014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ends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on 31th August 2015.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had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no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previous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experience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innovation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procurement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and it has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been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very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interesting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run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project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with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development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process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applies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this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type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”pre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commercial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procurement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”.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 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During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whole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project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there</a:t>
            </a:r>
            <a:r>
              <a:rPr lang="sv-SE" sz="1200" baseline="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baseline="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have</a:t>
            </a:r>
            <a:r>
              <a:rPr lang="sv-SE" sz="1200" baseline="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baseline="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been</a:t>
            </a:r>
            <a:r>
              <a:rPr lang="sv-SE" sz="1200" baseline="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form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cooperation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dialogue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,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but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also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clear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boundary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issues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secrecy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for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companies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involved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,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these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connections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create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good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challenging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development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exchange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information.</a:t>
            </a:r>
            <a:endParaRPr lang="sv-SE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C509-D668-496A-AB3B-53FFF038943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256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received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totally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8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technical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proposals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from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various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companies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in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our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procurement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.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They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had</a:t>
            </a:r>
            <a:r>
              <a:rPr lang="sv-SE" sz="1200" baseline="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no </a:t>
            </a:r>
            <a:r>
              <a:rPr lang="sv-SE" sz="1200" baseline="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professional</a:t>
            </a:r>
            <a:r>
              <a:rPr lang="sv-SE" sz="1200" baseline="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baseline="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experienses</a:t>
            </a:r>
            <a:r>
              <a:rPr lang="sv-SE" sz="1200" baseline="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baseline="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baseline="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baseline="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audiorecordings</a:t>
            </a:r>
            <a:r>
              <a:rPr lang="sv-SE" sz="1200" baseline="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.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selected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five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companies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with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innovation solutions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progressed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Phase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1.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In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continued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work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in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Phase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1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includes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producing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report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on a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preliminary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study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detailed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description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its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prototype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solution.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After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examination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these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Phase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1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reports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and an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associated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round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interviews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by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these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companies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,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made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 second new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selection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selected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three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companies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now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participating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in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Phase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2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development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production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prototypes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.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They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have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make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production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sounding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results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with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audio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files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from 78's and vinyl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records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In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Phase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2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includes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number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goals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should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be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reported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and be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checked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before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 the final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report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. </a:t>
            </a:r>
            <a:endParaRPr lang="sv-SE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C509-D668-496A-AB3B-53FFF038943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59577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&gt;</a:t>
            </a:r>
            <a:r>
              <a:rPr lang="sv-SE" sz="1200" b="1" dirty="0" err="1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Describe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 the different solutions </a:t>
            </a:r>
            <a:r>
              <a:rPr lang="sv-SE" sz="1200" b="1" dirty="0" err="1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involved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, </a:t>
            </a:r>
            <a:r>
              <a:rPr lang="sv-SE" sz="1200" b="1" dirty="0" err="1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pictures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 and listen </a:t>
            </a:r>
            <a:r>
              <a:rPr lang="sv-SE" sz="1200" b="1" dirty="0" err="1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to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 audio </a:t>
            </a:r>
            <a:r>
              <a:rPr lang="sv-SE" sz="1200" b="1" dirty="0" err="1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files</a:t>
            </a:r>
            <a:r>
              <a:rPr lang="sv-SE" sz="1200" b="1" dirty="0" smtClean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 &lt; </a:t>
            </a:r>
            <a:endParaRPr lang="sv-SE" sz="120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companies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now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participating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in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Phase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2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have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different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proposed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solutions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make it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very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interesting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see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how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results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may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differ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.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They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should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preliminarily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submit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final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reports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on 24th August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with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presentations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results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achieved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suggest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future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technical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solutions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that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they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have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developed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.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 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After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 the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project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have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been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 finish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are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 going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evaluate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the final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results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to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see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if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and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how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we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will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proceed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in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our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continuing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work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with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</a:t>
            </a:r>
            <a:r>
              <a:rPr lang="sv-SE" sz="1200" dirty="0" err="1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optical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Calibri"/>
              </a:rPr>
              <a:t> playback.</a:t>
            </a:r>
            <a:r>
              <a:rPr lang="sv-SE" sz="1200" dirty="0" smtClean="0">
                <a:solidFill>
                  <a:srgbClr val="222222"/>
                </a:solidFill>
                <a:effectLst/>
                <a:latin typeface="Arial"/>
                <a:ea typeface="Times New Roman"/>
              </a:rPr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C509-D668-496A-AB3B-53FFF038943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5599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MBV Systems AV </a:t>
            </a:r>
            <a:r>
              <a:rPr lang="sv-SE" dirty="0" err="1" smtClean="0"/>
              <a:t>working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3D scanning –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produced</a:t>
            </a:r>
            <a:r>
              <a:rPr lang="sv-SE" dirty="0" smtClean="0"/>
              <a:t> a </a:t>
            </a:r>
            <a:r>
              <a:rPr lang="sv-SE" dirty="0" err="1" smtClean="0"/>
              <a:t>soundfile</a:t>
            </a:r>
            <a:r>
              <a:rPr lang="sv-SE" dirty="0" smtClean="0"/>
              <a:t> ….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C509-D668-496A-AB3B-53FFF038943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4931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Invite</a:t>
            </a:r>
            <a:r>
              <a:rPr lang="sv-SE" dirty="0" smtClean="0"/>
              <a:t> Vision AB 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another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company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working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C509-D668-496A-AB3B-53FFF038943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5776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Joroma</a:t>
            </a:r>
            <a:r>
              <a:rPr lang="sv-SE" dirty="0" smtClean="0"/>
              <a:t> AB (Optonova) is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companys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C509-D668-496A-AB3B-53FFF038943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853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6725" y="1887538"/>
            <a:ext cx="7305675" cy="1644650"/>
          </a:xfrm>
        </p:spPr>
        <p:txBody>
          <a:bodyPr lIns="0" tIns="0" rIns="0" bIns="0"/>
          <a:lstStyle>
            <a:lvl1pPr>
              <a:defRPr sz="5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6725" y="3644900"/>
            <a:ext cx="7305675" cy="6731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468313" y="1484313"/>
            <a:ext cx="8205787" cy="1254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782E-08CA-423B-85B1-AED34617A227}" type="datetime1">
              <a:rPr lang="sv-SE" smtClean="0"/>
              <a:pPr/>
              <a:t>2015-06-10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Presentationens titel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85926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199"/>
            <a:ext cx="7308000" cy="378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3B-0EC3-4FE5-BD95-353DA5A5F65E}" type="datetime1">
              <a:rPr lang="sv-SE" smtClean="0"/>
              <a:pPr/>
              <a:t>2015-06-10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Presentationens 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666844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6724" y="790575"/>
            <a:ext cx="7308000" cy="482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457200" y="1600198"/>
            <a:ext cx="4032000" cy="378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4631375" y="1600198"/>
            <a:ext cx="4032000" cy="378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A0EB34D-C9CC-4CF1-B48F-0D312A3E3592}" type="datetime1">
              <a:rPr lang="sv-SE" smtClean="0"/>
              <a:pPr/>
              <a:t>2015-06-10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Presentationens 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3065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4032000" cy="5461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628775"/>
            <a:ext cx="4032000" cy="5461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/>
          </p:nvPr>
        </p:nvSpPr>
        <p:spPr>
          <a:xfrm>
            <a:off x="474663" y="2205038"/>
            <a:ext cx="4032000" cy="3184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4"/>
          </p:nvPr>
        </p:nvSpPr>
        <p:spPr>
          <a:xfrm>
            <a:off x="4649788" y="2205038"/>
            <a:ext cx="4032000" cy="3184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6056AD2-F4FA-404E-BA63-19A44C8607A9}" type="datetime1">
              <a:rPr lang="sv-SE" smtClean="0"/>
              <a:pPr/>
              <a:t>2015-06-10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smtClean="0"/>
              <a:t>Presentationens 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20367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EF01-F975-4F5A-9DCF-D3334C236A28}" type="datetime1">
              <a:rPr lang="sv-SE" smtClean="0"/>
              <a:pPr/>
              <a:t>2015-06-10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Presentationens 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2069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g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47035"/>
            <a:ext cx="792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25E1-37B5-4F6F-B49F-807B8B6070DD}" type="datetime1">
              <a:rPr lang="sv-SE" smtClean="0"/>
              <a:pPr/>
              <a:t>2015-06-10</a:t>
            </a:fld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Presentationens titel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9821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6724" y="790575"/>
            <a:ext cx="7308000" cy="482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308000" cy="37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6725" y="6224588"/>
            <a:ext cx="21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4A5158D7-71E1-4D1A-8F7D-AEC464CA2ED3}" type="datetime1">
              <a:rPr lang="sv-SE" smtClean="0"/>
              <a:pPr/>
              <a:t>2015-06-10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66725" y="6525360"/>
            <a:ext cx="21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Presentationens titel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66725" y="6373813"/>
            <a:ext cx="21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sv-SE" sz="800" dirty="0" smtClean="0"/>
              <a:t>Sidnummer </a:t>
            </a:r>
            <a:fld id="{1EF22DC9-761D-41F9-AA5F-851485B82DA2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68313" y="1484313"/>
            <a:ext cx="8205787" cy="1254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pic>
        <p:nvPicPr>
          <p:cNvPr id="8" name="Picture 8" descr="Logg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47035"/>
            <a:ext cx="792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450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200"/>
        </a:lnSpc>
        <a:spcBef>
          <a:spcPts val="12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3600" indent="-183600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6400" indent="-172800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6400" indent="-180000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3600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media" Target="../media/media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7.xml"/><Relationship Id="rId7" Type="http://schemas.microsoft.com/office/2007/relationships/media" Target="../media/media2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wav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ctrTitle"/>
          </p:nvPr>
        </p:nvSpPr>
        <p:spPr>
          <a:xfrm>
            <a:off x="466725" y="2132856"/>
            <a:ext cx="7305675" cy="1008112"/>
          </a:xfrm>
        </p:spPr>
        <p:txBody>
          <a:bodyPr/>
          <a:lstStyle/>
          <a:p>
            <a:r>
              <a:rPr lang="sv-SE" sz="2800" b="1" dirty="0" err="1"/>
              <a:t>Development</a:t>
            </a:r>
            <a:r>
              <a:rPr lang="sv-SE" sz="2800" b="1" dirty="0"/>
              <a:t> </a:t>
            </a:r>
            <a:r>
              <a:rPr lang="sv-SE" sz="2800" b="1" dirty="0" err="1"/>
              <a:t>of</a:t>
            </a:r>
            <a:r>
              <a:rPr lang="sv-SE" sz="2800" b="1" dirty="0"/>
              <a:t> </a:t>
            </a:r>
            <a:r>
              <a:rPr lang="sv-SE" sz="2800" b="1" dirty="0" err="1"/>
              <a:t>contactless</a:t>
            </a:r>
            <a:r>
              <a:rPr lang="sv-SE" sz="2800" b="1" dirty="0"/>
              <a:t> playback </a:t>
            </a:r>
            <a:r>
              <a:rPr lang="sv-SE" sz="2800" b="1" dirty="0" err="1"/>
              <a:t>of</a:t>
            </a:r>
            <a:r>
              <a:rPr lang="sv-SE" sz="2800" b="1" dirty="0"/>
              <a:t> analog </a:t>
            </a:r>
            <a:r>
              <a:rPr lang="sv-SE" sz="2800" b="1" dirty="0" err="1"/>
              <a:t>records</a:t>
            </a:r>
            <a:r>
              <a:rPr lang="sv-SE" sz="2800" b="1" dirty="0"/>
              <a:t> </a:t>
            </a:r>
            <a:r>
              <a:rPr lang="sv-SE" sz="2800" b="1" dirty="0" err="1"/>
              <a:t>to</a:t>
            </a:r>
            <a:r>
              <a:rPr lang="sv-SE" sz="2800" b="1" dirty="0"/>
              <a:t> digital sound </a:t>
            </a:r>
            <a:r>
              <a:rPr lang="sv-SE" sz="2800" b="1" dirty="0" err="1"/>
              <a:t>files</a:t>
            </a:r>
            <a:endParaRPr lang="sv-SE" sz="2800" b="1" dirty="0"/>
          </a:p>
        </p:txBody>
      </p:sp>
      <p:sp>
        <p:nvSpPr>
          <p:cNvPr id="13" name="Underrubrik 12"/>
          <p:cNvSpPr>
            <a:spLocks noGrp="1"/>
          </p:cNvSpPr>
          <p:nvPr>
            <p:ph type="subTitle" idx="1"/>
          </p:nvPr>
        </p:nvSpPr>
        <p:spPr>
          <a:xfrm>
            <a:off x="466725" y="3644900"/>
            <a:ext cx="7305675" cy="1224260"/>
          </a:xfrm>
        </p:spPr>
        <p:txBody>
          <a:bodyPr>
            <a:noAutofit/>
          </a:bodyPr>
          <a:lstStyle/>
          <a:p>
            <a:r>
              <a:rPr lang="sv-SE" sz="1800" b="1" dirty="0" smtClean="0"/>
              <a:t> IASA Nordic </a:t>
            </a:r>
            <a:r>
              <a:rPr lang="sv-SE" sz="1800" b="1" dirty="0" err="1" smtClean="0"/>
              <a:t>Branch</a:t>
            </a:r>
            <a:r>
              <a:rPr lang="sv-SE" sz="1800" b="1" dirty="0" smtClean="0"/>
              <a:t> 26th-27th </a:t>
            </a:r>
            <a:r>
              <a:rPr lang="sv-SE" sz="1800" b="1" dirty="0"/>
              <a:t>May </a:t>
            </a:r>
            <a:r>
              <a:rPr lang="sv-SE" sz="1800" b="1" dirty="0" smtClean="0"/>
              <a:t>2015 </a:t>
            </a:r>
          </a:p>
          <a:p>
            <a:r>
              <a:rPr lang="sv-SE" sz="1400" b="1" dirty="0" smtClean="0">
                <a:latin typeface="+mj-lt"/>
              </a:rPr>
              <a:t>National </a:t>
            </a:r>
            <a:r>
              <a:rPr lang="sv-SE" sz="1400" b="1" dirty="0" err="1" smtClean="0">
                <a:latin typeface="+mj-lt"/>
              </a:rPr>
              <a:t>Library</a:t>
            </a:r>
            <a:r>
              <a:rPr lang="sv-SE" sz="1400" b="1" dirty="0" smtClean="0">
                <a:latin typeface="+mj-lt"/>
              </a:rPr>
              <a:t> </a:t>
            </a:r>
            <a:r>
              <a:rPr lang="sv-SE" sz="1400" b="1" dirty="0" err="1" smtClean="0">
                <a:latin typeface="+mj-lt"/>
              </a:rPr>
              <a:t>of</a:t>
            </a:r>
            <a:r>
              <a:rPr lang="sv-SE" sz="1400" b="1" dirty="0" smtClean="0">
                <a:latin typeface="+mj-lt"/>
              </a:rPr>
              <a:t> Sweden (KB) </a:t>
            </a:r>
          </a:p>
          <a:p>
            <a:r>
              <a:rPr lang="sv-SE" sz="1400" b="1" dirty="0" smtClean="0">
                <a:latin typeface="+mj-lt"/>
              </a:rPr>
              <a:t>Stig L Molneryd</a:t>
            </a:r>
            <a:endParaRPr lang="sv-SE" sz="1400" b="1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6551-1DA7-4E45-9B23-A3223B002200}" type="datetime1">
              <a:rPr lang="sv-SE" smtClean="0"/>
              <a:pPr/>
              <a:t>2015-06-10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Presentationens titel</a:t>
            </a:r>
            <a:endParaRPr lang="sv-SE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2051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90575"/>
            <a:ext cx="6443084" cy="482600"/>
          </a:xfrm>
        </p:spPr>
        <p:txBody>
          <a:bodyPr/>
          <a:lstStyle/>
          <a:p>
            <a:r>
              <a:rPr lang="sv-SE" b="1" dirty="0" smtClean="0">
                <a:solidFill>
                  <a:srgbClr val="222222"/>
                </a:solidFill>
                <a:ea typeface="Times New Roman"/>
              </a:rPr>
              <a:t>Different </a:t>
            </a:r>
            <a:r>
              <a:rPr lang="sv-SE" b="1" dirty="0">
                <a:solidFill>
                  <a:srgbClr val="222222"/>
                </a:solidFill>
                <a:ea typeface="Times New Roman"/>
              </a:rPr>
              <a:t>solutions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1772815"/>
            <a:ext cx="7272808" cy="3607383"/>
          </a:xfrm>
        </p:spPr>
        <p:txBody>
          <a:bodyPr/>
          <a:lstStyle/>
          <a:p>
            <a:r>
              <a:rPr lang="sv-SE" sz="2000" dirty="0" smtClean="0"/>
              <a:t>Referens and test </a:t>
            </a:r>
            <a:r>
              <a:rPr lang="sv-SE" sz="2000" dirty="0" err="1" smtClean="0"/>
              <a:t>records</a:t>
            </a:r>
            <a:r>
              <a:rPr lang="sv-SE" sz="2000" dirty="0" smtClean="0"/>
              <a:t>, 78s and vinyl </a:t>
            </a:r>
            <a:r>
              <a:rPr lang="sv-SE" sz="2000" dirty="0" err="1" smtClean="0"/>
              <a:t>discs</a:t>
            </a:r>
            <a:endParaRPr lang="sv-SE" sz="2000" dirty="0" smtClean="0"/>
          </a:p>
          <a:p>
            <a:r>
              <a:rPr lang="sv-SE" sz="2000" dirty="0" err="1" smtClean="0"/>
              <a:t>Working</a:t>
            </a:r>
            <a:r>
              <a:rPr lang="sv-SE" sz="2000" dirty="0" smtClean="0"/>
              <a:t> </a:t>
            </a:r>
            <a:r>
              <a:rPr lang="sv-SE" sz="2000" dirty="0" err="1" smtClean="0"/>
              <a:t>with</a:t>
            </a:r>
            <a:r>
              <a:rPr lang="sv-SE" sz="2000" dirty="0" smtClean="0"/>
              <a:t> 2D and 3D scanning </a:t>
            </a:r>
            <a:r>
              <a:rPr lang="sv-SE" sz="2000" dirty="0" err="1" smtClean="0"/>
              <a:t>methods</a:t>
            </a:r>
            <a:r>
              <a:rPr lang="sv-SE" sz="2000" dirty="0" smtClean="0"/>
              <a:t>, laser or LED</a:t>
            </a:r>
          </a:p>
          <a:p>
            <a:pPr marL="0" indent="0">
              <a:buNone/>
            </a:pPr>
            <a:endParaRPr lang="sv-SE" sz="2000" dirty="0" smtClean="0"/>
          </a:p>
          <a:p>
            <a:r>
              <a:rPr lang="sv-SE" sz="2000" dirty="0" smtClean="0">
                <a:solidFill>
                  <a:srgbClr val="222222"/>
                </a:solidFill>
                <a:ea typeface="Calibri"/>
              </a:rPr>
              <a:t>Final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reports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on 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24th August 2015</a:t>
            </a:r>
          </a:p>
          <a:p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Evaluate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the final </a:t>
            </a:r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results</a:t>
            </a:r>
            <a:endParaRPr lang="sv-SE" sz="2000" dirty="0" smtClean="0">
              <a:solidFill>
                <a:srgbClr val="222222"/>
              </a:solidFill>
              <a:ea typeface="Calibri"/>
            </a:endParaRPr>
          </a:p>
          <a:p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How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realistic the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application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and automated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digitalization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could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be 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designed</a:t>
            </a:r>
          </a:p>
          <a:p>
            <a:endParaRPr lang="sv-SE" sz="20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3B-0EC3-4FE5-BD95-353DA5A5F65E}" type="datetime1">
              <a:rPr lang="sv-SE" smtClean="0"/>
              <a:pPr/>
              <a:t>2015-06-10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Presentationens titel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93096"/>
            <a:ext cx="50292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aes.org/publications/images/78rpm_calibration_disc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92896"/>
            <a:ext cx="190500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82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790575"/>
            <a:ext cx="6731116" cy="482600"/>
          </a:xfrm>
        </p:spPr>
        <p:txBody>
          <a:bodyPr/>
          <a:lstStyle/>
          <a:p>
            <a:r>
              <a:rPr lang="sv-SE" dirty="0" err="1">
                <a:solidFill>
                  <a:srgbClr val="222222"/>
                </a:solidFill>
                <a:ea typeface="Calibri"/>
              </a:rPr>
              <a:t>Depending</a:t>
            </a:r>
            <a:r>
              <a:rPr lang="sv-SE" dirty="0">
                <a:solidFill>
                  <a:srgbClr val="222222"/>
                </a:solidFill>
                <a:ea typeface="Calibri"/>
              </a:rPr>
              <a:t> on the </a:t>
            </a:r>
            <a:r>
              <a:rPr lang="sv-SE" dirty="0" err="1">
                <a:solidFill>
                  <a:srgbClr val="222222"/>
                </a:solidFill>
                <a:ea typeface="Calibri"/>
              </a:rPr>
              <a:t>results</a:t>
            </a:r>
            <a:r>
              <a:rPr lang="sv-SE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dirty="0" smtClean="0">
                <a:solidFill>
                  <a:srgbClr val="222222"/>
                </a:solidFill>
                <a:ea typeface="Calibri"/>
              </a:rPr>
              <a:t>….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916831"/>
            <a:ext cx="6937616" cy="3463367"/>
          </a:xfrm>
        </p:spPr>
        <p:txBody>
          <a:bodyPr/>
          <a:lstStyle/>
          <a:p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Organize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a workshop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during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the </a:t>
            </a:r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autumn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this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year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, </a:t>
            </a:r>
          </a:p>
          <a:p>
            <a:pPr lvl="1"/>
            <a:r>
              <a:rPr lang="sv-SE" sz="1800" i="1" dirty="0" smtClean="0">
                <a:solidFill>
                  <a:srgbClr val="222222"/>
                </a:solidFill>
                <a:ea typeface="Calibri"/>
              </a:rPr>
              <a:t>presentations </a:t>
            </a:r>
            <a:r>
              <a:rPr lang="sv-SE" sz="1800" i="1" dirty="0" err="1">
                <a:solidFill>
                  <a:srgbClr val="222222"/>
                </a:solidFill>
                <a:ea typeface="Calibri"/>
              </a:rPr>
              <a:t>of</a:t>
            </a:r>
            <a:r>
              <a:rPr lang="sv-SE" sz="1800" i="1" dirty="0">
                <a:solidFill>
                  <a:srgbClr val="222222"/>
                </a:solidFill>
                <a:ea typeface="Calibri"/>
              </a:rPr>
              <a:t> the </a:t>
            </a:r>
            <a:r>
              <a:rPr lang="sv-SE" sz="1800" i="1" dirty="0" err="1">
                <a:solidFill>
                  <a:srgbClr val="222222"/>
                </a:solidFill>
                <a:ea typeface="Calibri"/>
              </a:rPr>
              <a:t>results</a:t>
            </a:r>
            <a:r>
              <a:rPr lang="sv-SE" sz="1800" i="1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1800" i="1" dirty="0" smtClean="0">
                <a:solidFill>
                  <a:srgbClr val="222222"/>
                </a:solidFill>
                <a:ea typeface="Calibri"/>
              </a:rPr>
              <a:t> </a:t>
            </a:r>
          </a:p>
          <a:p>
            <a:pPr lvl="1"/>
            <a:endParaRPr lang="sv-SE" sz="1800" i="1" dirty="0" smtClean="0">
              <a:solidFill>
                <a:srgbClr val="222222"/>
              </a:solidFill>
            </a:endParaRPr>
          </a:p>
          <a:p>
            <a:pPr lvl="1"/>
            <a:endParaRPr lang="sv-SE" sz="1800" i="1" dirty="0">
              <a:solidFill>
                <a:srgbClr val="222222"/>
              </a:solidFill>
            </a:endParaRPr>
          </a:p>
          <a:p>
            <a:pPr marL="360000" lvl="1" indent="0">
              <a:buNone/>
            </a:pPr>
            <a:endParaRPr lang="sv-SE" sz="1800" i="1" dirty="0">
              <a:solidFill>
                <a:srgbClr val="222222"/>
              </a:solidFill>
            </a:endParaRPr>
          </a:p>
          <a:p>
            <a:pPr marL="360000" lvl="1" indent="0">
              <a:buNone/>
            </a:pPr>
            <a:r>
              <a:rPr lang="sv-SE" sz="1800" dirty="0" smtClean="0">
                <a:solidFill>
                  <a:srgbClr val="222222"/>
                </a:solidFill>
                <a:ea typeface="Calibri"/>
                <a:cs typeface="Times New Roman"/>
              </a:rPr>
              <a:t>Will be on a </a:t>
            </a:r>
            <a:r>
              <a:rPr lang="sv-SE" sz="1800" dirty="0" err="1" smtClean="0">
                <a:solidFill>
                  <a:srgbClr val="222222"/>
                </a:solidFill>
                <a:ea typeface="Calibri"/>
                <a:cs typeface="Times New Roman"/>
              </a:rPr>
              <a:t>conference</a:t>
            </a:r>
            <a:r>
              <a:rPr lang="sv-SE" sz="1800" dirty="0" smtClean="0">
                <a:solidFill>
                  <a:srgbClr val="222222"/>
                </a:solidFill>
                <a:ea typeface="Calibri"/>
                <a:cs typeface="Times New Roman"/>
              </a:rPr>
              <a:t> </a:t>
            </a:r>
            <a:r>
              <a:rPr lang="sv-SE" sz="1800" dirty="0">
                <a:solidFill>
                  <a:srgbClr val="222222"/>
                </a:solidFill>
                <a:ea typeface="Calibri"/>
                <a:cs typeface="Times New Roman"/>
              </a:rPr>
              <a:t>in </a:t>
            </a:r>
            <a:r>
              <a:rPr lang="sv-SE" sz="1800" dirty="0" smtClean="0">
                <a:solidFill>
                  <a:srgbClr val="222222"/>
                </a:solidFill>
                <a:ea typeface="Calibri"/>
                <a:cs typeface="Times New Roman"/>
              </a:rPr>
              <a:t>Washington at The </a:t>
            </a:r>
            <a:r>
              <a:rPr lang="sv-SE" sz="1800" dirty="0" err="1">
                <a:solidFill>
                  <a:srgbClr val="222222"/>
                </a:solidFill>
                <a:ea typeface="Calibri"/>
                <a:cs typeface="Times New Roman"/>
              </a:rPr>
              <a:t>Library</a:t>
            </a:r>
            <a:r>
              <a:rPr lang="sv-SE" sz="1800" dirty="0">
                <a:solidFill>
                  <a:srgbClr val="222222"/>
                </a:solidFill>
                <a:ea typeface="Calibri"/>
                <a:cs typeface="Times New Roman"/>
              </a:rPr>
              <a:t> </a:t>
            </a:r>
            <a:r>
              <a:rPr lang="sv-SE" sz="1800" dirty="0" err="1">
                <a:solidFill>
                  <a:srgbClr val="222222"/>
                </a:solidFill>
                <a:ea typeface="Calibri"/>
                <a:cs typeface="Times New Roman"/>
              </a:rPr>
              <a:t>of</a:t>
            </a:r>
            <a:r>
              <a:rPr lang="sv-SE" sz="1800" dirty="0">
                <a:solidFill>
                  <a:srgbClr val="222222"/>
                </a:solidFill>
                <a:ea typeface="Calibri"/>
                <a:cs typeface="Times New Roman"/>
              </a:rPr>
              <a:t> Congress </a:t>
            </a:r>
            <a:r>
              <a:rPr lang="sv-SE" sz="1800" dirty="0" smtClean="0">
                <a:solidFill>
                  <a:srgbClr val="222222"/>
                </a:solidFill>
                <a:ea typeface="Calibri"/>
                <a:cs typeface="Times New Roman"/>
              </a:rPr>
              <a:t> </a:t>
            </a:r>
            <a:r>
              <a:rPr lang="sv-SE" sz="1800" dirty="0">
                <a:solidFill>
                  <a:srgbClr val="222222"/>
                </a:solidFill>
                <a:ea typeface="Calibri"/>
                <a:cs typeface="Times New Roman"/>
              </a:rPr>
              <a:t>"Audio Media </a:t>
            </a:r>
            <a:r>
              <a:rPr lang="sv-SE" sz="1800" dirty="0" err="1">
                <a:solidFill>
                  <a:srgbClr val="222222"/>
                </a:solidFill>
                <a:ea typeface="Calibri"/>
                <a:cs typeface="Times New Roman"/>
              </a:rPr>
              <a:t>Preservation</a:t>
            </a:r>
            <a:r>
              <a:rPr lang="sv-SE" sz="1800" dirty="0">
                <a:solidFill>
                  <a:srgbClr val="222222"/>
                </a:solidFill>
                <a:ea typeface="Calibri"/>
                <a:cs typeface="Times New Roman"/>
              </a:rPr>
              <a:t> </a:t>
            </a:r>
            <a:r>
              <a:rPr lang="sv-SE" sz="1800" dirty="0" err="1">
                <a:solidFill>
                  <a:srgbClr val="222222"/>
                </a:solidFill>
                <a:ea typeface="Calibri"/>
                <a:cs typeface="Times New Roman"/>
              </a:rPr>
              <a:t>through</a:t>
            </a:r>
            <a:r>
              <a:rPr lang="sv-SE" sz="1800" dirty="0">
                <a:solidFill>
                  <a:srgbClr val="222222"/>
                </a:solidFill>
                <a:ea typeface="Calibri"/>
                <a:cs typeface="Times New Roman"/>
              </a:rPr>
              <a:t> </a:t>
            </a:r>
            <a:r>
              <a:rPr lang="sv-SE" sz="1800" dirty="0" err="1">
                <a:solidFill>
                  <a:srgbClr val="222222"/>
                </a:solidFill>
                <a:ea typeface="Calibri"/>
                <a:cs typeface="Times New Roman"/>
              </a:rPr>
              <a:t>Imaging</a:t>
            </a:r>
            <a:r>
              <a:rPr lang="sv-SE" sz="1800" dirty="0">
                <a:solidFill>
                  <a:srgbClr val="222222"/>
                </a:solidFill>
                <a:ea typeface="Calibri"/>
                <a:cs typeface="Times New Roman"/>
              </a:rPr>
              <a:t>”, 15th-17th </a:t>
            </a:r>
            <a:r>
              <a:rPr lang="sv-SE" sz="1800" dirty="0" err="1" smtClean="0">
                <a:solidFill>
                  <a:srgbClr val="222222"/>
                </a:solidFill>
                <a:ea typeface="Calibri"/>
                <a:cs typeface="Times New Roman"/>
              </a:rPr>
              <a:t>July</a:t>
            </a:r>
            <a:r>
              <a:rPr lang="sv-SE" sz="1800" dirty="0" smtClean="0">
                <a:solidFill>
                  <a:srgbClr val="222222"/>
                </a:solidFill>
                <a:ea typeface="Calibri"/>
                <a:cs typeface="Times New Roman"/>
              </a:rPr>
              <a:t> 2015</a:t>
            </a:r>
            <a:endParaRPr lang="sv-SE" sz="1800" dirty="0">
              <a:latin typeface="Calibri"/>
              <a:ea typeface="Calibri"/>
              <a:cs typeface="Times New Roman"/>
            </a:endParaRPr>
          </a:p>
          <a:p>
            <a:pPr marL="360000" lvl="1" indent="0">
              <a:buNone/>
            </a:pPr>
            <a:endParaRPr lang="sv-SE" sz="1800" i="1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3B-0EC3-4FE5-BD95-353DA5A5F65E}" type="datetime1">
              <a:rPr lang="sv-SE" smtClean="0"/>
              <a:pPr/>
              <a:t>2015-06-10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Presentationens titel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475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790575"/>
            <a:ext cx="8136904" cy="482600"/>
          </a:xfrm>
        </p:spPr>
        <p:txBody>
          <a:bodyPr/>
          <a:lstStyle/>
          <a:p>
            <a:r>
              <a:rPr lang="sv-SE" dirty="0" smtClean="0">
                <a:solidFill>
                  <a:srgbClr val="222222"/>
                </a:solidFill>
                <a:latin typeface="Arial"/>
                <a:ea typeface="Calibri"/>
              </a:rPr>
              <a:t> </a:t>
            </a:r>
            <a:r>
              <a:rPr lang="en-US" dirty="0" smtClean="0"/>
              <a:t>In the archive a total </a:t>
            </a:r>
            <a:r>
              <a:rPr lang="en-US" dirty="0"/>
              <a:t>number of </a:t>
            </a:r>
            <a:r>
              <a:rPr lang="en-US" dirty="0" smtClean="0"/>
              <a:t> records </a:t>
            </a:r>
            <a:r>
              <a:rPr lang="en-US" dirty="0"/>
              <a:t>at KB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20888"/>
            <a:ext cx="7308000" cy="2959310"/>
          </a:xfrm>
        </p:spPr>
        <p:txBody>
          <a:bodyPr/>
          <a:lstStyle/>
          <a:p>
            <a:r>
              <a:rPr lang="sv-SE" sz="2400" dirty="0" smtClean="0">
                <a:solidFill>
                  <a:srgbClr val="222222"/>
                </a:solidFill>
                <a:ea typeface="Calibri"/>
              </a:rPr>
              <a:t>Total </a:t>
            </a:r>
            <a:r>
              <a:rPr lang="sv-SE" sz="2400" dirty="0" err="1">
                <a:solidFill>
                  <a:srgbClr val="222222"/>
                </a:solidFill>
                <a:ea typeface="Calibri"/>
              </a:rPr>
              <a:t>amount</a:t>
            </a:r>
            <a:r>
              <a:rPr lang="sv-SE" sz="24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400" dirty="0" err="1">
                <a:solidFill>
                  <a:srgbClr val="222222"/>
                </a:solidFill>
                <a:ea typeface="Calibri"/>
              </a:rPr>
              <a:t>of</a:t>
            </a:r>
            <a:r>
              <a:rPr lang="sv-SE" sz="24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400" dirty="0" err="1">
                <a:solidFill>
                  <a:srgbClr val="222222"/>
                </a:solidFill>
                <a:ea typeface="Calibri"/>
              </a:rPr>
              <a:t>about</a:t>
            </a:r>
            <a:r>
              <a:rPr lang="sv-SE" sz="2400" dirty="0">
                <a:solidFill>
                  <a:srgbClr val="222222"/>
                </a:solidFill>
                <a:ea typeface="Calibri"/>
              </a:rPr>
              <a:t> 146 000 Swedish </a:t>
            </a:r>
            <a:r>
              <a:rPr lang="sv-SE" sz="2400" dirty="0" err="1" smtClean="0">
                <a:solidFill>
                  <a:srgbClr val="222222"/>
                </a:solidFill>
                <a:ea typeface="Calibri"/>
              </a:rPr>
              <a:t>records</a:t>
            </a:r>
            <a:endParaRPr lang="sv-SE" sz="2400" dirty="0" smtClean="0">
              <a:solidFill>
                <a:srgbClr val="222222"/>
              </a:solidFill>
              <a:ea typeface="Calibri"/>
            </a:endParaRPr>
          </a:p>
          <a:p>
            <a:pPr marL="0" indent="0">
              <a:buNone/>
            </a:pPr>
            <a:r>
              <a:rPr lang="sv-SE" sz="2400" dirty="0" smtClean="0">
                <a:solidFill>
                  <a:srgbClr val="222222"/>
                </a:solidFill>
                <a:ea typeface="Calibri"/>
              </a:rPr>
              <a:t> </a:t>
            </a:r>
          </a:p>
          <a:p>
            <a:pPr lvl="1"/>
            <a:r>
              <a:rPr lang="sv-SE" sz="2400" dirty="0" smtClean="0">
                <a:solidFill>
                  <a:srgbClr val="222222"/>
                </a:solidFill>
                <a:ea typeface="Calibri"/>
              </a:rPr>
              <a:t>80 000   </a:t>
            </a:r>
            <a:r>
              <a:rPr lang="sv-SE" sz="2400" dirty="0">
                <a:solidFill>
                  <a:srgbClr val="222222"/>
                </a:solidFill>
                <a:ea typeface="Calibri"/>
              </a:rPr>
              <a:t>78 </a:t>
            </a:r>
            <a:r>
              <a:rPr lang="sv-SE" sz="2400" dirty="0" smtClean="0">
                <a:solidFill>
                  <a:srgbClr val="222222"/>
                </a:solidFill>
                <a:ea typeface="Calibri"/>
              </a:rPr>
              <a:t>rpm</a:t>
            </a:r>
          </a:p>
          <a:p>
            <a:pPr lvl="1"/>
            <a:r>
              <a:rPr lang="sv-SE" sz="2400" dirty="0" smtClean="0">
                <a:solidFill>
                  <a:srgbClr val="222222"/>
                </a:solidFill>
                <a:ea typeface="Calibri"/>
              </a:rPr>
              <a:t>60 000   vinyl </a:t>
            </a:r>
            <a:r>
              <a:rPr lang="sv-SE" sz="2400" dirty="0" err="1">
                <a:solidFill>
                  <a:srgbClr val="222222"/>
                </a:solidFill>
                <a:ea typeface="Calibri"/>
              </a:rPr>
              <a:t>records</a:t>
            </a:r>
            <a:r>
              <a:rPr lang="sv-SE" sz="24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400" dirty="0" smtClean="0">
                <a:solidFill>
                  <a:srgbClr val="222222"/>
                </a:solidFill>
                <a:ea typeface="Calibri"/>
              </a:rPr>
              <a:t>EP, Singel, LP</a:t>
            </a:r>
            <a:endParaRPr lang="sv-SE" sz="2400" dirty="0">
              <a:solidFill>
                <a:srgbClr val="222222"/>
              </a:solidFill>
              <a:ea typeface="Calibri"/>
            </a:endParaRPr>
          </a:p>
          <a:p>
            <a:pPr lvl="1"/>
            <a:r>
              <a:rPr lang="sv-SE" sz="2400" dirty="0" smtClean="0">
                <a:solidFill>
                  <a:srgbClr val="222222"/>
                </a:solidFill>
                <a:ea typeface="Calibri"/>
              </a:rPr>
              <a:t>  6 000   </a:t>
            </a:r>
            <a:r>
              <a:rPr lang="sv-SE" sz="2400" dirty="0" err="1" smtClean="0">
                <a:solidFill>
                  <a:srgbClr val="222222"/>
                </a:solidFill>
                <a:ea typeface="Calibri"/>
              </a:rPr>
              <a:t>lacquer</a:t>
            </a:r>
            <a:r>
              <a:rPr lang="sv-SE" sz="2400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400" dirty="0" err="1" smtClean="0">
                <a:solidFill>
                  <a:srgbClr val="222222"/>
                </a:solidFill>
                <a:ea typeface="Calibri"/>
              </a:rPr>
              <a:t>discs</a:t>
            </a:r>
            <a:endParaRPr lang="sv-SE" sz="2400" dirty="0">
              <a:solidFill>
                <a:srgbClr val="222222"/>
              </a:solidFill>
              <a:ea typeface="Calibri"/>
            </a:endParaRPr>
          </a:p>
          <a:p>
            <a:pPr lvl="1"/>
            <a:endParaRPr lang="sv-SE" sz="2400" dirty="0">
              <a:solidFill>
                <a:srgbClr val="222222"/>
              </a:solidFill>
            </a:endParaRPr>
          </a:p>
          <a:p>
            <a:pPr lvl="1"/>
            <a:endParaRPr lang="sv-SE" sz="2400" dirty="0">
              <a:solidFill>
                <a:srgbClr val="222222"/>
              </a:solidFill>
            </a:endParaRPr>
          </a:p>
          <a:p>
            <a:pPr lvl="1"/>
            <a:r>
              <a:rPr lang="sv-SE" dirty="0" smtClean="0">
                <a:solidFill>
                  <a:srgbClr val="222222"/>
                </a:solidFill>
              </a:rPr>
              <a:t>Swedish Radio,(SR) </a:t>
            </a:r>
            <a:r>
              <a:rPr lang="sv-SE" dirty="0" err="1" smtClean="0">
                <a:solidFill>
                  <a:srgbClr val="222222"/>
                </a:solidFill>
              </a:rPr>
              <a:t>have</a:t>
            </a:r>
            <a:r>
              <a:rPr lang="sv-SE" dirty="0" smtClean="0">
                <a:solidFill>
                  <a:srgbClr val="222222"/>
                </a:solidFill>
              </a:rPr>
              <a:t> </a:t>
            </a:r>
            <a:r>
              <a:rPr lang="sv-SE" dirty="0" err="1" smtClean="0">
                <a:solidFill>
                  <a:srgbClr val="222222"/>
                </a:solidFill>
              </a:rPr>
              <a:t>about</a:t>
            </a:r>
            <a:r>
              <a:rPr lang="sv-SE" dirty="0" smtClean="0">
                <a:solidFill>
                  <a:srgbClr val="222222"/>
                </a:solidFill>
              </a:rPr>
              <a:t> 285 000 </a:t>
            </a:r>
            <a:r>
              <a:rPr lang="sv-SE" dirty="0" err="1" smtClean="0">
                <a:solidFill>
                  <a:srgbClr val="222222"/>
                </a:solidFill>
              </a:rPr>
              <a:t>records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3B-0EC3-4FE5-BD95-353DA5A5F65E}" type="datetime1">
              <a:rPr lang="sv-SE" smtClean="0"/>
              <a:pPr/>
              <a:t>2015-06-10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Presentationens titel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3040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790575"/>
            <a:ext cx="6587100" cy="482600"/>
          </a:xfrm>
        </p:spPr>
        <p:txBody>
          <a:bodyPr/>
          <a:lstStyle/>
          <a:p>
            <a:r>
              <a:rPr lang="sv-SE" dirty="0" smtClean="0">
                <a:solidFill>
                  <a:srgbClr val="222222"/>
                </a:solidFill>
                <a:ea typeface="Calibri"/>
              </a:rPr>
              <a:t>Innovation </a:t>
            </a:r>
            <a:r>
              <a:rPr lang="sv-SE" dirty="0" err="1" smtClean="0">
                <a:solidFill>
                  <a:srgbClr val="222222"/>
                </a:solidFill>
                <a:ea typeface="Calibri"/>
              </a:rPr>
              <a:t>project</a:t>
            </a:r>
            <a:r>
              <a:rPr lang="sv-SE" dirty="0" smtClean="0">
                <a:solidFill>
                  <a:srgbClr val="222222"/>
                </a:solidFill>
                <a:ea typeface="Calibri"/>
              </a:rPr>
              <a:t>, PCP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16831"/>
            <a:ext cx="7931224" cy="3463367"/>
          </a:xfrm>
        </p:spPr>
        <p:txBody>
          <a:bodyPr/>
          <a:lstStyle/>
          <a:p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Funding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from VINNOVA and 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KB, Pre Commercial </a:t>
            </a:r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Procurement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 (PCP)</a:t>
            </a:r>
          </a:p>
          <a:p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Started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January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1th, 2014 </a:t>
            </a:r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ending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August 31th, 2015 (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this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year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). </a:t>
            </a:r>
            <a:endParaRPr lang="sv-SE" sz="2000" dirty="0" smtClean="0">
              <a:solidFill>
                <a:srgbClr val="222222"/>
              </a:solidFill>
              <a:ea typeface="Calibri"/>
            </a:endParaRPr>
          </a:p>
          <a:p>
            <a:r>
              <a:rPr lang="sv-SE" sz="2000" dirty="0" err="1">
                <a:solidFill>
                  <a:srgbClr val="222222"/>
                </a:solidFill>
                <a:ea typeface="Calibri"/>
              </a:rPr>
              <a:t>We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at 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KB </a:t>
            </a:r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run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the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development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project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ourselves</a:t>
            </a:r>
            <a:endParaRPr lang="sv-SE" sz="2000" dirty="0" smtClean="0">
              <a:solidFill>
                <a:srgbClr val="222222"/>
              </a:solidFill>
              <a:ea typeface="Calibri"/>
            </a:endParaRPr>
          </a:p>
          <a:p>
            <a:pPr lvl="1"/>
            <a:r>
              <a:rPr lang="sv-SE" sz="2000" dirty="0">
                <a:solidFill>
                  <a:srgbClr val="222222"/>
                </a:solidFill>
                <a:ea typeface="Calibri"/>
              </a:rPr>
              <a:t>Swedish Radio 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(SR), </a:t>
            </a:r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development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 dep.</a:t>
            </a:r>
          </a:p>
          <a:p>
            <a:pPr lvl="1"/>
            <a:r>
              <a:rPr lang="sv-SE" sz="2000" dirty="0">
                <a:solidFill>
                  <a:srgbClr val="222222"/>
                </a:solidFill>
                <a:ea typeface="Calibri"/>
                <a:cs typeface="Times New Roman"/>
              </a:rPr>
              <a:t>external experts in </a:t>
            </a:r>
            <a:r>
              <a:rPr lang="sv-SE" sz="2000" dirty="0" err="1">
                <a:solidFill>
                  <a:srgbClr val="222222"/>
                </a:solidFill>
                <a:ea typeface="Calibri"/>
                <a:cs typeface="Times New Roman"/>
              </a:rPr>
              <a:t>optical</a:t>
            </a:r>
            <a:r>
              <a:rPr lang="sv-SE" sz="2000" dirty="0">
                <a:solidFill>
                  <a:srgbClr val="222222"/>
                </a:solidFill>
                <a:ea typeface="Calibri"/>
                <a:cs typeface="Times New Roman"/>
              </a:rPr>
              <a:t> image scanning</a:t>
            </a:r>
            <a:r>
              <a:rPr lang="sv-SE" sz="2000" dirty="0" smtClean="0">
                <a:solidFill>
                  <a:srgbClr val="222222"/>
                </a:solidFill>
                <a:ea typeface="Calibri"/>
                <a:cs typeface="Times New Roman"/>
              </a:rPr>
              <a:t>.</a:t>
            </a:r>
          </a:p>
          <a:p>
            <a:pPr marL="360000" lvl="1" indent="0">
              <a:buNone/>
            </a:pPr>
            <a:endParaRPr lang="sv-SE" sz="2000" dirty="0" smtClean="0">
              <a:solidFill>
                <a:srgbClr val="222222"/>
              </a:solidFill>
              <a:ea typeface="Calibri"/>
              <a:cs typeface="Times New Roman"/>
            </a:endParaRPr>
          </a:p>
          <a:p>
            <a:pPr marL="360000" lvl="1" indent="0">
              <a:buNone/>
            </a:pPr>
            <a:endParaRPr lang="sv-SE" sz="2000" dirty="0" smtClean="0"/>
          </a:p>
          <a:p>
            <a:pPr marL="360000" lvl="1" indent="0">
              <a:buNone/>
            </a:pPr>
            <a:r>
              <a:rPr lang="sv-SE" sz="2000" b="1" dirty="0">
                <a:solidFill>
                  <a:srgbClr val="222222"/>
                </a:solidFill>
                <a:ea typeface="Calibri"/>
                <a:cs typeface="Times New Roman"/>
              </a:rPr>
              <a:t>"faster </a:t>
            </a:r>
            <a:r>
              <a:rPr lang="sv-SE" sz="2000" b="1" dirty="0" err="1">
                <a:solidFill>
                  <a:srgbClr val="222222"/>
                </a:solidFill>
                <a:ea typeface="Calibri"/>
                <a:cs typeface="Times New Roman"/>
              </a:rPr>
              <a:t>than</a:t>
            </a:r>
            <a:r>
              <a:rPr lang="sv-SE" sz="2000" b="1" dirty="0">
                <a:solidFill>
                  <a:srgbClr val="222222"/>
                </a:solidFill>
                <a:ea typeface="Calibri"/>
                <a:cs typeface="Times New Roman"/>
              </a:rPr>
              <a:t> real </a:t>
            </a:r>
            <a:r>
              <a:rPr lang="sv-SE" sz="2000" b="1" dirty="0" err="1">
                <a:solidFill>
                  <a:srgbClr val="222222"/>
                </a:solidFill>
                <a:ea typeface="Calibri"/>
                <a:cs typeface="Times New Roman"/>
              </a:rPr>
              <a:t>time</a:t>
            </a:r>
            <a:r>
              <a:rPr lang="sv-SE" sz="2000" b="1" dirty="0">
                <a:solidFill>
                  <a:srgbClr val="222222"/>
                </a:solidFill>
                <a:ea typeface="Calibri"/>
                <a:cs typeface="Times New Roman"/>
              </a:rPr>
              <a:t> </a:t>
            </a:r>
            <a:r>
              <a:rPr lang="sv-SE" sz="2000" b="1" dirty="0" err="1" smtClean="0">
                <a:solidFill>
                  <a:srgbClr val="222222"/>
                </a:solidFill>
                <a:ea typeface="Calibri"/>
                <a:cs typeface="Times New Roman"/>
              </a:rPr>
              <a:t>with</a:t>
            </a:r>
            <a:r>
              <a:rPr lang="sv-SE" sz="2000" b="1" dirty="0" smtClean="0">
                <a:solidFill>
                  <a:srgbClr val="222222"/>
                </a:solidFill>
                <a:ea typeface="Calibri"/>
                <a:cs typeface="Times New Roman"/>
              </a:rPr>
              <a:t> best </a:t>
            </a:r>
            <a:r>
              <a:rPr lang="sv-SE" sz="2000" b="1" dirty="0" err="1">
                <a:solidFill>
                  <a:srgbClr val="222222"/>
                </a:solidFill>
                <a:ea typeface="Calibri"/>
                <a:cs typeface="Times New Roman"/>
              </a:rPr>
              <a:t>possible</a:t>
            </a:r>
            <a:r>
              <a:rPr lang="sv-SE" sz="2000" b="1" dirty="0">
                <a:solidFill>
                  <a:srgbClr val="222222"/>
                </a:solidFill>
                <a:ea typeface="Calibri"/>
                <a:cs typeface="Times New Roman"/>
              </a:rPr>
              <a:t> sound </a:t>
            </a:r>
            <a:r>
              <a:rPr lang="sv-SE" sz="2000" b="1" dirty="0" err="1">
                <a:solidFill>
                  <a:srgbClr val="222222"/>
                </a:solidFill>
                <a:ea typeface="Calibri"/>
                <a:cs typeface="Times New Roman"/>
              </a:rPr>
              <a:t>quality</a:t>
            </a:r>
            <a:r>
              <a:rPr lang="sv-SE" sz="2000" b="1" dirty="0">
                <a:solidFill>
                  <a:srgbClr val="222222"/>
                </a:solidFill>
                <a:ea typeface="Calibri"/>
                <a:cs typeface="Times New Roman"/>
              </a:rPr>
              <a:t>".</a:t>
            </a:r>
            <a:r>
              <a:rPr lang="sv-SE" sz="2000" b="1" dirty="0">
                <a:solidFill>
                  <a:srgbClr val="222222"/>
                </a:solidFill>
                <a:ea typeface="Times New Roman"/>
                <a:cs typeface="Times New Roman"/>
              </a:rPr>
              <a:t> </a:t>
            </a:r>
            <a:endParaRPr lang="sv-SE" sz="2000" dirty="0">
              <a:latin typeface="Calibri"/>
              <a:ea typeface="Calibri"/>
              <a:cs typeface="Times New Roman"/>
            </a:endParaRPr>
          </a:p>
          <a:p>
            <a:pPr marL="360000" lvl="1" indent="0">
              <a:buNone/>
            </a:pPr>
            <a:endParaRPr lang="sv-SE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3B-0EC3-4FE5-BD95-353DA5A5F65E}" type="datetime1">
              <a:rPr lang="sv-SE" smtClean="0"/>
              <a:pPr/>
              <a:t>2015-06-10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Presentationens titel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0130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75656" y="790575"/>
            <a:ext cx="4896544" cy="482600"/>
          </a:xfrm>
        </p:spPr>
        <p:txBody>
          <a:bodyPr/>
          <a:lstStyle/>
          <a:p>
            <a:r>
              <a:rPr lang="sv-SE" dirty="0">
                <a:solidFill>
                  <a:srgbClr val="222222"/>
                </a:solidFill>
                <a:ea typeface="Calibri"/>
              </a:rPr>
              <a:t>It all </a:t>
            </a:r>
            <a:r>
              <a:rPr lang="sv-SE" dirty="0" err="1">
                <a:solidFill>
                  <a:srgbClr val="222222"/>
                </a:solidFill>
                <a:ea typeface="Calibri"/>
              </a:rPr>
              <a:t>started</a:t>
            </a:r>
            <a:r>
              <a:rPr lang="sv-SE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dirty="0" smtClean="0">
                <a:solidFill>
                  <a:srgbClr val="222222"/>
                </a:solidFill>
                <a:ea typeface="Calibri"/>
              </a:rPr>
              <a:t>……..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88839"/>
            <a:ext cx="7308000" cy="3391359"/>
          </a:xfrm>
        </p:spPr>
        <p:txBody>
          <a:bodyPr/>
          <a:lstStyle/>
          <a:p>
            <a:r>
              <a:rPr lang="sv-SE" sz="2000" dirty="0">
                <a:solidFill>
                  <a:srgbClr val="222222"/>
                </a:solidFill>
                <a:ea typeface="Calibri"/>
              </a:rPr>
              <a:t>a demonstration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of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optical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playback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of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a 78 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rpm</a:t>
            </a:r>
          </a:p>
          <a:p>
            <a:r>
              <a:rPr lang="sv-SE" sz="2000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was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surprisingly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good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sound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quality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endParaRPr lang="sv-SE" sz="20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3B-0EC3-4FE5-BD95-353DA5A5F65E}" type="datetime1">
              <a:rPr lang="sv-SE" smtClean="0"/>
              <a:pPr/>
              <a:t>2015-06-10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Presentationens titel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8" name="optisk_avspelning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715472" y="3284984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86472"/>
            <a:ext cx="317023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898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790575"/>
            <a:ext cx="6659108" cy="482600"/>
          </a:xfrm>
        </p:spPr>
        <p:txBody>
          <a:bodyPr/>
          <a:lstStyle/>
          <a:p>
            <a:r>
              <a:rPr lang="sv-SE" dirty="0" err="1" smtClean="0">
                <a:solidFill>
                  <a:srgbClr val="222222"/>
                </a:solidFill>
                <a:ea typeface="Calibri"/>
              </a:rPr>
              <a:t>Received</a:t>
            </a:r>
            <a:r>
              <a:rPr lang="sv-SE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dirty="0" err="1">
                <a:solidFill>
                  <a:srgbClr val="222222"/>
                </a:solidFill>
                <a:ea typeface="Calibri"/>
              </a:rPr>
              <a:t>totally</a:t>
            </a:r>
            <a:r>
              <a:rPr lang="sv-SE" dirty="0">
                <a:solidFill>
                  <a:srgbClr val="222222"/>
                </a:solidFill>
                <a:ea typeface="Calibri"/>
              </a:rPr>
              <a:t> 8 </a:t>
            </a:r>
            <a:r>
              <a:rPr lang="sv-SE" dirty="0" err="1">
                <a:solidFill>
                  <a:srgbClr val="222222"/>
                </a:solidFill>
                <a:ea typeface="Calibri"/>
              </a:rPr>
              <a:t>technical</a:t>
            </a:r>
            <a:r>
              <a:rPr lang="sv-SE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dirty="0" err="1">
                <a:solidFill>
                  <a:srgbClr val="222222"/>
                </a:solidFill>
                <a:ea typeface="Calibri"/>
              </a:rPr>
              <a:t>proposals</a:t>
            </a:r>
            <a:r>
              <a:rPr lang="sv-SE" dirty="0">
                <a:solidFill>
                  <a:srgbClr val="222222"/>
                </a:solidFill>
                <a:ea typeface="Calibri"/>
              </a:rPr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1916832"/>
            <a:ext cx="6865608" cy="3463366"/>
          </a:xfrm>
        </p:spPr>
        <p:txBody>
          <a:bodyPr/>
          <a:lstStyle/>
          <a:p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Selected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five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companies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with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solutions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that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proceeded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to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b="1" dirty="0" err="1">
                <a:solidFill>
                  <a:srgbClr val="222222"/>
                </a:solidFill>
                <a:ea typeface="Calibri"/>
              </a:rPr>
              <a:t>Phase</a:t>
            </a:r>
            <a:r>
              <a:rPr lang="sv-SE" sz="2000" b="1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b="1" dirty="0" smtClean="0">
                <a:solidFill>
                  <a:srgbClr val="222222"/>
                </a:solidFill>
                <a:ea typeface="Calibri"/>
              </a:rPr>
              <a:t>1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. -</a:t>
            </a:r>
            <a:r>
              <a:rPr lang="sv-SE" sz="1800" i="1" dirty="0" err="1" smtClean="0">
                <a:solidFill>
                  <a:srgbClr val="222222"/>
                </a:solidFill>
                <a:ea typeface="Calibri"/>
              </a:rPr>
              <a:t>Preliminary</a:t>
            </a:r>
            <a:r>
              <a:rPr lang="sv-SE" sz="1800" i="1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1800" i="1" dirty="0" err="1" smtClean="0">
                <a:solidFill>
                  <a:srgbClr val="222222"/>
                </a:solidFill>
                <a:ea typeface="Calibri"/>
              </a:rPr>
              <a:t>study</a:t>
            </a:r>
            <a:r>
              <a:rPr lang="sv-SE" sz="1800" i="1" dirty="0" smtClean="0">
                <a:solidFill>
                  <a:srgbClr val="222222"/>
                </a:solidFill>
                <a:ea typeface="Calibri"/>
              </a:rPr>
              <a:t> and </a:t>
            </a:r>
            <a:r>
              <a:rPr lang="sv-SE" sz="1800" i="1" dirty="0" err="1" smtClean="0">
                <a:solidFill>
                  <a:srgbClr val="222222"/>
                </a:solidFill>
                <a:ea typeface="Calibri"/>
              </a:rPr>
              <a:t>detailed</a:t>
            </a:r>
            <a:r>
              <a:rPr lang="sv-SE" sz="1800" i="1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1800" i="1" dirty="0" err="1" smtClean="0">
                <a:solidFill>
                  <a:srgbClr val="222222"/>
                </a:solidFill>
                <a:ea typeface="Calibri"/>
              </a:rPr>
              <a:t>description</a:t>
            </a:r>
            <a:r>
              <a:rPr lang="sv-SE" sz="1800" i="1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1800" i="1" dirty="0" err="1" smtClean="0">
                <a:solidFill>
                  <a:srgbClr val="222222"/>
                </a:solidFill>
                <a:ea typeface="Calibri"/>
              </a:rPr>
              <a:t>of</a:t>
            </a:r>
            <a:r>
              <a:rPr lang="sv-SE" sz="1800" i="1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1800" i="1" dirty="0" err="1" smtClean="0">
                <a:solidFill>
                  <a:srgbClr val="222222"/>
                </a:solidFill>
                <a:ea typeface="Calibri"/>
              </a:rPr>
              <a:t>its</a:t>
            </a:r>
            <a:r>
              <a:rPr lang="sv-SE" sz="1800" i="1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1800" i="1" dirty="0" err="1" smtClean="0">
                <a:solidFill>
                  <a:srgbClr val="222222"/>
                </a:solidFill>
                <a:ea typeface="Calibri"/>
              </a:rPr>
              <a:t>prototype</a:t>
            </a:r>
            <a:r>
              <a:rPr lang="sv-SE" sz="1800" i="1" dirty="0" smtClean="0">
                <a:solidFill>
                  <a:srgbClr val="222222"/>
                </a:solidFill>
                <a:ea typeface="Calibri"/>
              </a:rPr>
              <a:t> solution.</a:t>
            </a:r>
            <a:r>
              <a:rPr lang="sv-SE" sz="1800" i="1" dirty="0" smtClean="0">
                <a:solidFill>
                  <a:srgbClr val="222222"/>
                </a:solidFill>
                <a:ea typeface="Times New Roman"/>
              </a:rPr>
              <a:t> </a:t>
            </a:r>
          </a:p>
          <a:p>
            <a:r>
              <a:rPr lang="sv-SE" sz="2000" dirty="0" smtClean="0">
                <a:solidFill>
                  <a:srgbClr val="222222"/>
                </a:solidFill>
                <a:ea typeface="Calibri"/>
              </a:rPr>
              <a:t>Examination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of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b="1" dirty="0" err="1" smtClean="0">
                <a:solidFill>
                  <a:srgbClr val="222222"/>
                </a:solidFill>
                <a:ea typeface="Calibri"/>
              </a:rPr>
              <a:t>Phase</a:t>
            </a:r>
            <a:r>
              <a:rPr lang="sv-SE" sz="2000" b="1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b="1" dirty="0">
                <a:solidFill>
                  <a:srgbClr val="222222"/>
                </a:solidFill>
                <a:ea typeface="Calibri"/>
              </a:rPr>
              <a:t>1 </a:t>
            </a:r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reports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and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interviews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by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these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companies</a:t>
            </a:r>
            <a:endParaRPr lang="sv-SE" sz="2000" dirty="0" smtClean="0">
              <a:solidFill>
                <a:srgbClr val="222222"/>
              </a:solidFill>
              <a:ea typeface="Calibri"/>
            </a:endParaRPr>
          </a:p>
          <a:p>
            <a:r>
              <a:rPr lang="sv-SE" sz="2000" dirty="0" err="1">
                <a:solidFill>
                  <a:srgbClr val="222222"/>
                </a:solidFill>
                <a:ea typeface="Calibri"/>
              </a:rPr>
              <a:t>We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selected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three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companies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now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participating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in the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Phase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2</a:t>
            </a:r>
            <a:r>
              <a:rPr lang="sv-SE" sz="2000" i="1" dirty="0" smtClean="0">
                <a:solidFill>
                  <a:srgbClr val="222222"/>
                </a:solidFill>
                <a:ea typeface="Calibri"/>
              </a:rPr>
              <a:t> -</a:t>
            </a:r>
            <a:r>
              <a:rPr lang="sv-SE" sz="2000" i="1" dirty="0" err="1" smtClean="0">
                <a:solidFill>
                  <a:srgbClr val="222222"/>
                </a:solidFill>
                <a:ea typeface="Calibri"/>
              </a:rPr>
              <a:t>D</a:t>
            </a:r>
            <a:r>
              <a:rPr lang="sv-SE" sz="1800" i="1" dirty="0" err="1" smtClean="0">
                <a:solidFill>
                  <a:srgbClr val="222222"/>
                </a:solidFill>
                <a:ea typeface="Calibri"/>
              </a:rPr>
              <a:t>evelopment</a:t>
            </a:r>
            <a:r>
              <a:rPr lang="sv-SE" sz="1800" i="1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1800" i="1" dirty="0">
                <a:solidFill>
                  <a:srgbClr val="222222"/>
                </a:solidFill>
                <a:ea typeface="Calibri"/>
              </a:rPr>
              <a:t>and </a:t>
            </a:r>
            <a:r>
              <a:rPr lang="sv-SE" sz="1800" i="1" dirty="0" err="1">
                <a:solidFill>
                  <a:srgbClr val="222222"/>
                </a:solidFill>
                <a:ea typeface="Calibri"/>
              </a:rPr>
              <a:t>production</a:t>
            </a:r>
            <a:r>
              <a:rPr lang="sv-SE" sz="1800" i="1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1800" i="1" dirty="0" err="1">
                <a:solidFill>
                  <a:srgbClr val="222222"/>
                </a:solidFill>
                <a:ea typeface="Calibri"/>
              </a:rPr>
              <a:t>of</a:t>
            </a:r>
            <a:r>
              <a:rPr lang="sv-SE" sz="1800" i="1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1800" i="1" dirty="0" err="1">
                <a:solidFill>
                  <a:srgbClr val="222222"/>
                </a:solidFill>
                <a:ea typeface="Calibri"/>
              </a:rPr>
              <a:t>prototypes</a:t>
            </a:r>
            <a:r>
              <a:rPr lang="sv-SE" sz="1800" dirty="0" smtClean="0">
                <a:solidFill>
                  <a:srgbClr val="222222"/>
                </a:solidFill>
                <a:ea typeface="Calibri"/>
              </a:rPr>
              <a:t> </a:t>
            </a:r>
            <a:endParaRPr lang="sv-SE" sz="1800" i="1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3B-0EC3-4FE5-BD95-353DA5A5F65E}" type="datetime1">
              <a:rPr lang="sv-SE" smtClean="0"/>
              <a:pPr/>
              <a:t>2015-06-10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Presentationens titel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7115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90575"/>
            <a:ext cx="6443084" cy="482600"/>
          </a:xfrm>
        </p:spPr>
        <p:txBody>
          <a:bodyPr/>
          <a:lstStyle/>
          <a:p>
            <a:r>
              <a:rPr lang="sv-SE" b="1" dirty="0" smtClean="0">
                <a:solidFill>
                  <a:srgbClr val="222222"/>
                </a:solidFill>
                <a:ea typeface="Times New Roman"/>
              </a:rPr>
              <a:t>Different </a:t>
            </a:r>
            <a:r>
              <a:rPr lang="sv-SE" b="1" dirty="0">
                <a:solidFill>
                  <a:srgbClr val="222222"/>
                </a:solidFill>
                <a:ea typeface="Times New Roman"/>
              </a:rPr>
              <a:t>solutions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199"/>
            <a:ext cx="7571184" cy="3780000"/>
          </a:xfrm>
        </p:spPr>
        <p:txBody>
          <a:bodyPr/>
          <a:lstStyle/>
          <a:p>
            <a:r>
              <a:rPr lang="sv-SE" sz="2000" dirty="0" smtClean="0"/>
              <a:t>Referens and test </a:t>
            </a:r>
            <a:r>
              <a:rPr lang="sv-SE" sz="2000" dirty="0" err="1" smtClean="0"/>
              <a:t>records</a:t>
            </a:r>
            <a:r>
              <a:rPr lang="sv-SE" sz="2000" dirty="0" smtClean="0"/>
              <a:t>, 78 rpm and vinyl </a:t>
            </a:r>
            <a:r>
              <a:rPr lang="sv-SE" sz="2000" dirty="0" err="1" smtClean="0"/>
              <a:t>discs</a:t>
            </a:r>
            <a:endParaRPr lang="sv-SE" sz="2000" dirty="0" smtClean="0"/>
          </a:p>
          <a:p>
            <a:r>
              <a:rPr lang="sv-SE" sz="2000" dirty="0" err="1" smtClean="0"/>
              <a:t>Working</a:t>
            </a:r>
            <a:r>
              <a:rPr lang="sv-SE" sz="2000" dirty="0" smtClean="0"/>
              <a:t> </a:t>
            </a:r>
            <a:r>
              <a:rPr lang="sv-SE" sz="2000" dirty="0" err="1" smtClean="0"/>
              <a:t>with</a:t>
            </a:r>
            <a:r>
              <a:rPr lang="sv-SE" sz="2000" dirty="0" smtClean="0"/>
              <a:t> 2D and 3D scanning </a:t>
            </a:r>
            <a:r>
              <a:rPr lang="sv-SE" sz="2000" dirty="0" err="1" smtClean="0"/>
              <a:t>methods</a:t>
            </a:r>
            <a:r>
              <a:rPr lang="sv-SE" sz="2000" dirty="0" smtClean="0"/>
              <a:t>, laser or LED</a:t>
            </a:r>
          </a:p>
          <a:p>
            <a:pPr marL="0" indent="0">
              <a:buNone/>
            </a:pPr>
            <a:endParaRPr lang="sv-SE" sz="2000" dirty="0" smtClean="0"/>
          </a:p>
          <a:p>
            <a:r>
              <a:rPr lang="sv-SE" sz="2000" dirty="0" smtClean="0">
                <a:solidFill>
                  <a:srgbClr val="222222"/>
                </a:solidFill>
                <a:ea typeface="Calibri"/>
              </a:rPr>
              <a:t>Final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reports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on 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24th August 2015</a:t>
            </a:r>
          </a:p>
          <a:p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Evaluate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the final </a:t>
            </a:r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results</a:t>
            </a:r>
            <a:endParaRPr lang="sv-SE" sz="2000" dirty="0" smtClean="0">
              <a:solidFill>
                <a:srgbClr val="222222"/>
              </a:solidFill>
              <a:ea typeface="Calibri"/>
            </a:endParaRPr>
          </a:p>
          <a:p>
            <a:r>
              <a:rPr lang="sv-SE" sz="2000" dirty="0" err="1" smtClean="0">
                <a:solidFill>
                  <a:srgbClr val="222222"/>
                </a:solidFill>
                <a:ea typeface="Calibri"/>
              </a:rPr>
              <a:t>How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realistic the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application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and automated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digitalization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</a:t>
            </a:r>
            <a:r>
              <a:rPr lang="sv-SE" sz="2000" dirty="0" err="1">
                <a:solidFill>
                  <a:srgbClr val="222222"/>
                </a:solidFill>
                <a:ea typeface="Calibri"/>
              </a:rPr>
              <a:t>could</a:t>
            </a:r>
            <a:r>
              <a:rPr lang="sv-SE" sz="2000" dirty="0">
                <a:solidFill>
                  <a:srgbClr val="222222"/>
                </a:solidFill>
                <a:ea typeface="Calibri"/>
              </a:rPr>
              <a:t> be </a:t>
            </a:r>
            <a:r>
              <a:rPr lang="sv-SE" sz="2000" dirty="0" smtClean="0">
                <a:solidFill>
                  <a:srgbClr val="222222"/>
                </a:solidFill>
                <a:ea typeface="Calibri"/>
              </a:rPr>
              <a:t>designed ….</a:t>
            </a:r>
          </a:p>
          <a:p>
            <a:endParaRPr lang="sv-SE" sz="20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3B-0EC3-4FE5-BD95-353DA5A5F65E}" type="datetime1">
              <a:rPr lang="sv-SE" smtClean="0"/>
              <a:pPr/>
              <a:t>2015-06-10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Presentationens titel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93096"/>
            <a:ext cx="50292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emhörning 6"/>
          <p:cNvSpPr/>
          <p:nvPr/>
        </p:nvSpPr>
        <p:spPr>
          <a:xfrm>
            <a:off x="755576" y="2468979"/>
            <a:ext cx="853198" cy="36004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 smtClean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39306"/>
            <a:ext cx="1872208" cy="14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4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790575"/>
            <a:ext cx="6587100" cy="482600"/>
          </a:xfrm>
        </p:spPr>
        <p:txBody>
          <a:bodyPr/>
          <a:lstStyle/>
          <a:p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company</a:t>
            </a:r>
            <a:r>
              <a:rPr lang="sv-SE" dirty="0" smtClean="0"/>
              <a:t> ….3D </a:t>
            </a:r>
            <a:r>
              <a:rPr lang="sv-SE" dirty="0" err="1" smtClean="0"/>
              <a:t>with</a:t>
            </a:r>
            <a:r>
              <a:rPr lang="sv-SE" dirty="0" smtClean="0"/>
              <a:t> 78 rpm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3B-0EC3-4FE5-BD95-353DA5A5F65E}" type="datetime1">
              <a:rPr lang="sv-SE" smtClean="0"/>
              <a:pPr/>
              <a:t>2015-06-10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Presentationens titel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00808"/>
            <a:ext cx="3632889" cy="244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52820"/>
            <a:ext cx="3672408" cy="224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2115" y="1700808"/>
            <a:ext cx="42244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MBV sound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796136" y="5277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73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90575"/>
            <a:ext cx="6443084" cy="482600"/>
          </a:xfrm>
        </p:spPr>
        <p:txBody>
          <a:bodyPr/>
          <a:lstStyle/>
          <a:p>
            <a:r>
              <a:rPr lang="sv-SE" dirty="0" smtClean="0"/>
              <a:t> Second </a:t>
            </a:r>
            <a:r>
              <a:rPr lang="sv-SE" dirty="0" err="1"/>
              <a:t>company</a:t>
            </a:r>
            <a:r>
              <a:rPr lang="sv-SE" dirty="0" smtClean="0"/>
              <a:t>….. 2D </a:t>
            </a:r>
            <a:r>
              <a:rPr lang="sv-SE" dirty="0" err="1" smtClean="0"/>
              <a:t>with</a:t>
            </a:r>
            <a:r>
              <a:rPr lang="sv-SE" dirty="0" smtClean="0"/>
              <a:t> vinyl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3B-0EC3-4FE5-BD95-353DA5A5F65E}" type="datetime1">
              <a:rPr lang="sv-SE" smtClean="0"/>
              <a:pPr/>
              <a:t>2015-06-10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Presentationens titel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0254" y="1947830"/>
            <a:ext cx="3830311" cy="378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42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75656" y="790575"/>
            <a:ext cx="6840760" cy="482600"/>
          </a:xfrm>
        </p:spPr>
        <p:txBody>
          <a:bodyPr/>
          <a:lstStyle/>
          <a:p>
            <a:r>
              <a:rPr lang="sv-SE" dirty="0" smtClean="0"/>
              <a:t> </a:t>
            </a:r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/>
              <a:t>company</a:t>
            </a:r>
            <a:r>
              <a:rPr lang="sv-SE" dirty="0" smtClean="0"/>
              <a:t>….. 2D ”</a:t>
            </a:r>
            <a:r>
              <a:rPr lang="sv-SE" dirty="0" err="1" smtClean="0"/>
              <a:t>Optofon</a:t>
            </a:r>
            <a:r>
              <a:rPr lang="sv-SE" dirty="0" smtClean="0"/>
              <a:t>”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3608" y="1844823"/>
            <a:ext cx="6721592" cy="3535375"/>
          </a:xfrm>
        </p:spPr>
        <p:txBody>
          <a:bodyPr/>
          <a:lstStyle/>
          <a:p>
            <a:r>
              <a:rPr lang="en-US" sz="2000" dirty="0" smtClean="0"/>
              <a:t>Got a report - </a:t>
            </a:r>
            <a:r>
              <a:rPr lang="en-US" sz="2000" dirty="0"/>
              <a:t>evaluation, planning, technology </a:t>
            </a:r>
            <a:r>
              <a:rPr lang="en-US" sz="2000" dirty="0" smtClean="0"/>
              <a:t>purchases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…..</a:t>
            </a:r>
            <a:endParaRPr lang="sv-SE" sz="20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203B-0EC3-4FE5-BD95-353DA5A5F65E}" type="datetime1">
              <a:rPr lang="sv-SE" smtClean="0"/>
              <a:pPr/>
              <a:t>2015-06-10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Presentationens titel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94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B_PPT_Mall">
  <a:themeElements>
    <a:clrScheme name="KB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00000"/>
      </a:accent1>
      <a:accent2>
        <a:srgbClr val="009EE0"/>
      </a:accent2>
      <a:accent3>
        <a:srgbClr val="FFFFFF"/>
      </a:accent3>
      <a:accent4>
        <a:srgbClr val="000000"/>
      </a:accent4>
      <a:accent5>
        <a:srgbClr val="AAAAAA"/>
      </a:accent5>
      <a:accent6>
        <a:srgbClr val="008FCB"/>
      </a:accent6>
      <a:hlink>
        <a:srgbClr val="E2007A"/>
      </a:hlink>
      <a:folHlink>
        <a:srgbClr val="F29400"/>
      </a:folHlink>
    </a:clrScheme>
    <a:fontScheme name="KB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KB_PPT_Mall</Template>
  <TotalTime>238</TotalTime>
  <Words>1313</Words>
  <Application>Microsoft Office PowerPoint</Application>
  <PresentationFormat>Skærmshow (4:3)</PresentationFormat>
  <Paragraphs>123</Paragraphs>
  <Slides>11</Slides>
  <Notes>11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KB_PPT_Mall</vt:lpstr>
      <vt:lpstr>Development of contactless playback of analog records to digital sound files</vt:lpstr>
      <vt:lpstr> In the archive a total number of  records at KB</vt:lpstr>
      <vt:lpstr>Innovation project, PCP </vt:lpstr>
      <vt:lpstr>It all started ……..</vt:lpstr>
      <vt:lpstr>Received totally 8 technical proposals </vt:lpstr>
      <vt:lpstr>Different solutions </vt:lpstr>
      <vt:lpstr>One company ….3D with 78 rpm</vt:lpstr>
      <vt:lpstr> Second company….. 2D with vinyl</vt:lpstr>
      <vt:lpstr> Third company….. 2D ”Optofon”</vt:lpstr>
      <vt:lpstr>Different solutions </vt:lpstr>
      <vt:lpstr>Depending on the results ….</vt:lpstr>
    </vt:vector>
  </TitlesOfParts>
  <Company>Kungl.biblioteket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contactless playback of analog records to digital sound files</dc:title>
  <dc:creator>Stig-Lennart Molneryd</dc:creator>
  <cp:lastModifiedBy>mette charis buchman</cp:lastModifiedBy>
  <cp:revision>33</cp:revision>
  <dcterms:created xsi:type="dcterms:W3CDTF">2015-05-22T10:41:40Z</dcterms:created>
  <dcterms:modified xsi:type="dcterms:W3CDTF">2015-06-10T17:09:53Z</dcterms:modified>
</cp:coreProperties>
</file>