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7" r:id="rId3"/>
    <p:sldId id="290" r:id="rId4"/>
    <p:sldId id="291" r:id="rId5"/>
    <p:sldId id="292" r:id="rId6"/>
    <p:sldId id="289" r:id="rId7"/>
    <p:sldId id="257" r:id="rId8"/>
    <p:sldId id="296" r:id="rId9"/>
    <p:sldId id="265" r:id="rId10"/>
    <p:sldId id="293" r:id="rId11"/>
    <p:sldId id="295" r:id="rId12"/>
    <p:sldId id="294" r:id="rId13"/>
    <p:sldId id="282" r:id="rId14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0444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0817" autoAdjust="0"/>
  </p:normalViewPr>
  <p:slideViewPr>
    <p:cSldViewPr snapToObjects="1">
      <p:cViewPr>
        <p:scale>
          <a:sx n="109" d="100"/>
          <a:sy n="109" d="100"/>
        </p:scale>
        <p:origin x="-156" y="18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3DB12-6F07-4D3E-8405-E5ECC232CB67}" type="datetimeFigureOut">
              <a:rPr lang="lt-LT" smtClean="0"/>
              <a:pPr/>
              <a:t>2015.06.07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5AA8F-A7BC-4F34-B7AD-98C54DF4FC72}" type="slidenum">
              <a:rPr lang="lt-LT" smtClean="0"/>
              <a:pPr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67732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AA8F-A7BC-4F34-B7AD-98C54DF4FC72}" type="slidenum">
              <a:rPr lang="lt-LT" smtClean="0"/>
              <a:pPr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11916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AA8F-A7BC-4F34-B7AD-98C54DF4FC72}" type="slidenum">
              <a:rPr lang="lt-LT" smtClean="0"/>
              <a:pPr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844032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AA8F-A7BC-4F34-B7AD-98C54DF4FC72}" type="slidenum">
              <a:rPr lang="lt-LT" smtClean="0"/>
              <a:pPr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936641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AA8F-A7BC-4F34-B7AD-98C54DF4FC72}" type="slidenum">
              <a:rPr lang="lt-LT" smtClean="0"/>
              <a:pPr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552150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AA8F-A7BC-4F34-B7AD-98C54DF4FC72}" type="slidenum">
              <a:rPr lang="lt-LT" smtClean="0"/>
              <a:pPr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128074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AA8F-A7BC-4F34-B7AD-98C54DF4FC72}" type="slidenum">
              <a:rPr lang="lt-LT" smtClean="0"/>
              <a:pPr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128074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AA8F-A7BC-4F34-B7AD-98C54DF4FC72}" type="slidenum">
              <a:rPr lang="lt-LT" smtClean="0"/>
              <a:pPr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128074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AA8F-A7BC-4F34-B7AD-98C54DF4FC72}" type="slidenum">
              <a:rPr lang="lt-LT" smtClean="0"/>
              <a:pPr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128074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AA8F-A7BC-4F34-B7AD-98C54DF4FC72}" type="slidenum">
              <a:rPr lang="lt-LT" smtClean="0"/>
              <a:pPr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128074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12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AA8F-A7BC-4F34-B7AD-98C54DF4FC72}" type="slidenum">
              <a:rPr lang="lt-LT" smtClean="0"/>
              <a:pPr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955018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12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AA8F-A7BC-4F34-B7AD-98C54DF4FC72}" type="slidenum">
              <a:rPr lang="lt-LT" smtClean="0"/>
              <a:pPr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889337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AA8F-A7BC-4F34-B7AD-98C54DF4FC72}" type="slidenum">
              <a:rPr lang="lt-LT" smtClean="0"/>
              <a:pPr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844032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9414-358F-4455-84AA-DD40C26B43A0}" type="datetimeFigureOut">
              <a:rPr lang="lt-LT" smtClean="0"/>
              <a:pPr/>
              <a:t>2015.06.07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9796-CBDB-4FAD-B0C4-85A431513548}" type="slidenum">
              <a:rPr lang="lt-LT" smtClean="0"/>
              <a:pPr/>
              <a:t>‹nr.›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9414-358F-4455-84AA-DD40C26B43A0}" type="datetimeFigureOut">
              <a:rPr lang="lt-LT" smtClean="0"/>
              <a:pPr/>
              <a:t>2015.06.07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9796-CBDB-4FAD-B0C4-85A431513548}" type="slidenum">
              <a:rPr lang="lt-LT" smtClean="0"/>
              <a:pPr/>
              <a:t>‹nr.›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9414-358F-4455-84AA-DD40C26B43A0}" type="datetimeFigureOut">
              <a:rPr lang="lt-LT" smtClean="0"/>
              <a:pPr/>
              <a:t>2015.06.07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9796-CBDB-4FAD-B0C4-85A431513548}" type="slidenum">
              <a:rPr lang="lt-LT" smtClean="0"/>
              <a:pPr/>
              <a:t>‹nr.›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9414-358F-4455-84AA-DD40C26B43A0}" type="datetimeFigureOut">
              <a:rPr lang="lt-LT" smtClean="0"/>
              <a:pPr/>
              <a:t>2015.06.07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9796-CBDB-4FAD-B0C4-85A431513548}" type="slidenum">
              <a:rPr lang="lt-LT" smtClean="0"/>
              <a:pPr/>
              <a:t>‹nr.›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9414-358F-4455-84AA-DD40C26B43A0}" type="datetimeFigureOut">
              <a:rPr lang="lt-LT" smtClean="0"/>
              <a:pPr/>
              <a:t>2015.06.07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9796-CBDB-4FAD-B0C4-85A431513548}" type="slidenum">
              <a:rPr lang="lt-LT" smtClean="0"/>
              <a:pPr/>
              <a:t>‹nr.›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9414-358F-4455-84AA-DD40C26B43A0}" type="datetimeFigureOut">
              <a:rPr lang="lt-LT" smtClean="0"/>
              <a:pPr/>
              <a:t>2015.06.07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9796-CBDB-4FAD-B0C4-85A431513548}" type="slidenum">
              <a:rPr lang="lt-LT" smtClean="0"/>
              <a:pPr/>
              <a:t>‹nr.›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9414-358F-4455-84AA-DD40C26B43A0}" type="datetimeFigureOut">
              <a:rPr lang="lt-LT" smtClean="0"/>
              <a:pPr/>
              <a:t>2015.06.07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9796-CBDB-4FAD-B0C4-85A431513548}" type="slidenum">
              <a:rPr lang="lt-LT" smtClean="0"/>
              <a:pPr/>
              <a:t>‹nr.›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9414-358F-4455-84AA-DD40C26B43A0}" type="datetimeFigureOut">
              <a:rPr lang="lt-LT" smtClean="0"/>
              <a:pPr/>
              <a:t>2015.06.07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9796-CBDB-4FAD-B0C4-85A431513548}" type="slidenum">
              <a:rPr lang="lt-LT" smtClean="0"/>
              <a:pPr/>
              <a:t>‹nr.›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9414-358F-4455-84AA-DD40C26B43A0}" type="datetimeFigureOut">
              <a:rPr lang="lt-LT" smtClean="0"/>
              <a:pPr/>
              <a:t>2015.06.07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9796-CBDB-4FAD-B0C4-85A431513548}" type="slidenum">
              <a:rPr lang="lt-LT" smtClean="0"/>
              <a:pPr/>
              <a:t>‹nr.›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9414-358F-4455-84AA-DD40C26B43A0}" type="datetimeFigureOut">
              <a:rPr lang="lt-LT" smtClean="0"/>
              <a:pPr/>
              <a:t>2015.06.07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9796-CBDB-4FAD-B0C4-85A431513548}" type="slidenum">
              <a:rPr lang="lt-LT" smtClean="0"/>
              <a:pPr/>
              <a:t>‹nr.›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9414-358F-4455-84AA-DD40C26B43A0}" type="datetimeFigureOut">
              <a:rPr lang="lt-LT" smtClean="0"/>
              <a:pPr/>
              <a:t>2015.06.07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9796-CBDB-4FAD-B0C4-85A431513548}" type="slidenum">
              <a:rPr lang="lt-LT" smtClean="0"/>
              <a:pPr/>
              <a:t>‹nr.›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19414-358F-4455-84AA-DD40C26B43A0}" type="datetimeFigureOut">
              <a:rPr lang="lt-LT" smtClean="0"/>
              <a:pPr/>
              <a:t>2015.06.07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49796-CBDB-4FAD-B0C4-85A431513548}" type="slidenum">
              <a:rPr lang="lt-LT" smtClean="0"/>
              <a:pPr/>
              <a:t>‹nr.›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nosupernova.ee/en/kinos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soima2015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acouncil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2344739"/>
            <a:ext cx="4071966" cy="1941517"/>
          </a:xfrm>
        </p:spPr>
        <p:txBody>
          <a:bodyPr>
            <a:normAutofit/>
          </a:bodyPr>
          <a:lstStyle/>
          <a:p>
            <a:r>
              <a:rPr lang="lt-LT" sz="3600" dirty="0" smtClean="0">
                <a:solidFill>
                  <a:schemeClr val="bg1"/>
                </a:solidFill>
              </a:rPr>
              <a:t/>
            </a:r>
            <a:br>
              <a:rPr lang="lt-LT" sz="3600" dirty="0" smtClean="0">
                <a:solidFill>
                  <a:schemeClr val="bg1"/>
                </a:solidFill>
              </a:rPr>
            </a:br>
            <a:r>
              <a:rPr lang="en-GB" sz="3600" dirty="0" smtClean="0">
                <a:solidFill>
                  <a:schemeClr val="bg1"/>
                </a:solidFill>
              </a:rPr>
              <a:t>20</a:t>
            </a:r>
            <a:r>
              <a:rPr lang="sv-SE" sz="3600" dirty="0" smtClean="0">
                <a:solidFill>
                  <a:schemeClr val="bg1"/>
                </a:solidFill>
              </a:rPr>
              <a:t>05</a:t>
            </a:r>
            <a:r>
              <a:rPr lang="en-GB" sz="3600" dirty="0" smtClean="0">
                <a:solidFill>
                  <a:schemeClr val="bg1"/>
                </a:solidFill>
              </a:rPr>
              <a:t> – 20</a:t>
            </a:r>
            <a:r>
              <a:rPr lang="en-US" sz="3600" dirty="0" smtClean="0">
                <a:solidFill>
                  <a:schemeClr val="bg1"/>
                </a:solidFill>
              </a:rPr>
              <a:t>1</a:t>
            </a:r>
            <a:r>
              <a:rPr lang="sv-SE" sz="3600" dirty="0" smtClean="0">
                <a:solidFill>
                  <a:schemeClr val="bg1"/>
                </a:solidFill>
              </a:rPr>
              <a:t>5</a:t>
            </a:r>
            <a:endParaRPr lang="lt-LT" sz="3600" dirty="0">
              <a:solidFill>
                <a:schemeClr val="bg1"/>
              </a:solidFill>
            </a:endParaRPr>
          </a:p>
        </p:txBody>
      </p:sp>
      <p:pic>
        <p:nvPicPr>
          <p:cNvPr id="5" name="Picture 4" descr="logotipas_balt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428604"/>
            <a:ext cx="3086100" cy="1885950"/>
          </a:xfrm>
          <a:prstGeom prst="rect">
            <a:avLst/>
          </a:prstGeom>
        </p:spPr>
      </p:pic>
      <p:sp>
        <p:nvSpPr>
          <p:cNvPr id="6" name="Underrubrik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71462"/>
            <a:ext cx="7143800" cy="1214422"/>
          </a:xfrm>
        </p:spPr>
        <p:txBody>
          <a:bodyPr>
            <a:normAutofit/>
          </a:bodyPr>
          <a:lstStyle/>
          <a:p>
            <a:pPr algn="l"/>
            <a:r>
              <a:rPr lang="lv-LV" dirty="0" smtClean="0"/>
              <a:t>Currently</a:t>
            </a:r>
            <a:endParaRPr lang="lt-LT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7401742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dirty="0" smtClean="0"/>
              <a:t>   </a:t>
            </a:r>
          </a:p>
          <a:p>
            <a:r>
              <a:rPr lang="en-US" sz="2600" b="1" dirty="0" smtClean="0"/>
              <a:t>BAAC Conference 2015: </a:t>
            </a:r>
          </a:p>
          <a:p>
            <a:pPr lvl="1">
              <a:buNone/>
            </a:pPr>
            <a:r>
              <a:rPr lang="en-US" sz="2000" b="1" dirty="0" smtClean="0"/>
              <a:t>Echoes of the Past, Insights to the Future</a:t>
            </a:r>
          </a:p>
          <a:p>
            <a:pPr lvl="1">
              <a:buNone/>
            </a:pPr>
            <a:r>
              <a:rPr lang="en-US" sz="2000" b="1" dirty="0" smtClean="0"/>
              <a:t>October 28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to 30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</a:t>
            </a:r>
            <a:r>
              <a:rPr lang="en-US" sz="2000" dirty="0" smtClean="0"/>
              <a:t> in Tallinn, Estonia</a:t>
            </a:r>
            <a:br>
              <a:rPr lang="en-US" sz="2000" dirty="0" smtClean="0"/>
            </a:br>
            <a:r>
              <a:rPr lang="en-US" sz="2000" dirty="0" smtClean="0"/>
              <a:t>in the </a:t>
            </a:r>
            <a:r>
              <a:rPr lang="en-US" sz="2000" dirty="0" smtClean="0">
                <a:hlinkClick r:id="rId3"/>
              </a:rPr>
              <a:t>Baltic Film and Media </a:t>
            </a:r>
            <a:r>
              <a:rPr lang="en-US" sz="2000" u="sng" dirty="0" smtClean="0">
                <a:hlinkClick r:id="rId3"/>
              </a:rPr>
              <a:t>School</a:t>
            </a:r>
            <a:r>
              <a:rPr lang="en-US" sz="2000" dirty="0" smtClean="0"/>
              <a:t> of Tallinn University</a:t>
            </a:r>
            <a:endParaRPr lang="en-GB" sz="2000" dirty="0" smtClean="0"/>
          </a:p>
          <a:p>
            <a:pPr marL="0" indent="0"/>
            <a:r>
              <a:rPr lang="sv-SE" sz="2600" dirty="0" smtClean="0"/>
              <a:t> Call for papers extended to the </a:t>
            </a:r>
            <a:r>
              <a:rPr lang="sv-SE" sz="2600" b="1" dirty="0" smtClean="0"/>
              <a:t>1st of June</a:t>
            </a:r>
          </a:p>
          <a:p>
            <a:pPr marL="0" indent="0"/>
            <a:r>
              <a:rPr lang="sv-SE" sz="2600" dirty="0" smtClean="0"/>
              <a:t> </a:t>
            </a:r>
            <a:r>
              <a:rPr lang="lv-LV" sz="2600" dirty="0" smtClean="0"/>
              <a:t>New </a:t>
            </a:r>
            <a:r>
              <a:rPr lang="lv-LV" sz="2600" b="1" dirty="0" smtClean="0"/>
              <a:t>board elections</a:t>
            </a:r>
            <a:r>
              <a:rPr lang="lv-LV" sz="2600" dirty="0" smtClean="0"/>
              <a:t> this year – important to maintain the links with Scandinavian colleagues – everyone welcome to get involved</a:t>
            </a:r>
          </a:p>
          <a:p>
            <a:pPr marL="0" indent="0"/>
            <a:r>
              <a:rPr lang="lv-LV" sz="2600" dirty="0"/>
              <a:t> </a:t>
            </a:r>
            <a:r>
              <a:rPr lang="lv-LV" sz="2600" b="1" dirty="0" smtClean="0"/>
              <a:t>SOIMA 2015</a:t>
            </a:r>
            <a:r>
              <a:rPr lang="lv-LV" sz="2600" dirty="0" smtClean="0"/>
              <a:t> in Belgium – BAAC is organising partner </a:t>
            </a:r>
            <a:r>
              <a:rPr lang="sv-SE" sz="2600" dirty="0" smtClean="0">
                <a:hlinkClick r:id="rId4"/>
              </a:rPr>
              <a:t>http</a:t>
            </a:r>
            <a:r>
              <a:rPr lang="sv-SE" sz="2600" dirty="0">
                <a:hlinkClick r:id="rId4"/>
              </a:rPr>
              <a:t>://www.soima2015.org</a:t>
            </a:r>
            <a:r>
              <a:rPr lang="sv-SE" sz="2600" dirty="0" smtClean="0">
                <a:hlinkClick r:id="rId4"/>
              </a:rPr>
              <a:t>/</a:t>
            </a:r>
            <a:r>
              <a:rPr lang="lv-LV" sz="2600" dirty="0" smtClean="0"/>
              <a:t> </a:t>
            </a:r>
            <a:endParaRPr lang="sv-SE" sz="2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rgbClr val="304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5" name="Picture 4" descr="baac-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43900" y="249126"/>
            <a:ext cx="785818" cy="39379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7322363" y="606405"/>
            <a:ext cx="107157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428596" y="6500810"/>
            <a:ext cx="8229600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endParaRPr kumimoji="0" lang="lt-L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0" y="2667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001024" y="714356"/>
            <a:ext cx="100013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sv-SE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sv-SE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IASA Nordic </a:t>
            </a:r>
            <a:r>
              <a:rPr lang="sv-SE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Branch</a:t>
            </a:r>
            <a:endParaRPr lang="sv-SE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sv-SE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26-27 May 2015</a:t>
            </a:r>
          </a:p>
          <a:p>
            <a:pPr algn="ctr">
              <a:spcBef>
                <a:spcPct val="0"/>
              </a:spcBef>
              <a:defRPr/>
            </a:pPr>
            <a:endParaRPr lang="lt-LT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71462"/>
            <a:ext cx="7143800" cy="1214422"/>
          </a:xfrm>
        </p:spPr>
        <p:txBody>
          <a:bodyPr>
            <a:normAutofit/>
          </a:bodyPr>
          <a:lstStyle/>
          <a:p>
            <a:pPr algn="l"/>
            <a:r>
              <a:rPr lang="lv-LV" dirty="0" smtClean="0"/>
              <a:t>Challenges</a:t>
            </a:r>
            <a:endParaRPr lang="lt-LT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7401742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dirty="0" smtClean="0"/>
              <a:t>   </a:t>
            </a:r>
          </a:p>
          <a:p>
            <a:r>
              <a:rPr lang="lv-LV" sz="2600" dirty="0" smtClean="0"/>
              <a:t>Each organisation only as active as its members</a:t>
            </a:r>
          </a:p>
          <a:p>
            <a:r>
              <a:rPr lang="lv-LV" sz="2600" dirty="0" smtClean="0"/>
              <a:t>Fairly narrow specialist field, so the amount of people involved is not large – how much membership can we attract?</a:t>
            </a:r>
          </a:p>
          <a:p>
            <a:r>
              <a:rPr lang="lv-LV" sz="2600" dirty="0" smtClean="0"/>
              <a:t>Real problem to get broadcasting archives to participate or contribute</a:t>
            </a:r>
          </a:p>
          <a:p>
            <a:r>
              <a:rPr lang="lv-LV" sz="2600" dirty="0" smtClean="0"/>
              <a:t>Conferences cost money, and BAAC membership fees are low – necessity to look for sponsors each year</a:t>
            </a:r>
          </a:p>
          <a:p>
            <a:pPr>
              <a:buFontTx/>
              <a:buChar char="-"/>
            </a:pPr>
            <a:endParaRPr lang="lv-LV" sz="2600" dirty="0" smtClean="0"/>
          </a:p>
          <a:p>
            <a:pPr>
              <a:buNone/>
            </a:pPr>
            <a:r>
              <a:rPr lang="lv-LV" sz="2600" dirty="0" smtClean="0"/>
              <a:t>  </a:t>
            </a:r>
            <a:endParaRPr lang="sv-SE" sz="2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rgbClr val="304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5" name="Picture 4" descr="baac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49126"/>
            <a:ext cx="785818" cy="39379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7322363" y="606405"/>
            <a:ext cx="107157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428596" y="6500810"/>
            <a:ext cx="8229600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endParaRPr kumimoji="0" lang="lt-L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0" y="2667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001024" y="714356"/>
            <a:ext cx="100013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sv-SE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sv-SE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IASA Nordic </a:t>
            </a:r>
            <a:r>
              <a:rPr lang="sv-SE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Branch</a:t>
            </a:r>
            <a:endParaRPr lang="sv-SE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sv-SE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26-27 May 2015</a:t>
            </a:r>
          </a:p>
          <a:p>
            <a:pPr algn="ctr">
              <a:spcBef>
                <a:spcPct val="0"/>
              </a:spcBef>
              <a:defRPr/>
            </a:pPr>
            <a:endParaRPr lang="lt-LT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4765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71462"/>
            <a:ext cx="7143800" cy="1214422"/>
          </a:xfrm>
        </p:spPr>
        <p:txBody>
          <a:bodyPr>
            <a:normAutofit/>
          </a:bodyPr>
          <a:lstStyle/>
          <a:p>
            <a:pPr algn="l"/>
            <a:r>
              <a:rPr lang="lv-LV" dirty="0" smtClean="0"/>
              <a:t>Positives</a:t>
            </a:r>
            <a:endParaRPr lang="lt-LT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7401742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dirty="0" smtClean="0"/>
              <a:t>   </a:t>
            </a:r>
            <a:endParaRPr lang="lv-LV" sz="2400" dirty="0"/>
          </a:p>
          <a:p>
            <a:r>
              <a:rPr lang="lv-LV" sz="2400" dirty="0"/>
              <a:t>BAAC can give some support to its members to attend professional events</a:t>
            </a:r>
          </a:p>
          <a:p>
            <a:r>
              <a:rPr lang="lv-LV" sz="2400" dirty="0" smtClean="0"/>
              <a:t>Recognition of importance of BAAC’s work from Lithuania’s Ministry of Culture</a:t>
            </a:r>
          </a:p>
          <a:p>
            <a:r>
              <a:rPr lang="lv-LV" sz="2400" dirty="0" smtClean="0"/>
              <a:t>Nice website – possibility to tell about your work or important events in the audiovisual field (could be used more actively by members!)</a:t>
            </a:r>
          </a:p>
          <a:p>
            <a:r>
              <a:rPr lang="lv-LV" sz="2400" dirty="0" smtClean="0"/>
              <a:t>Annual conferences offer the possibility to network and cooperate within region</a:t>
            </a:r>
            <a:endParaRPr lang="lv-LV" sz="2400" dirty="0"/>
          </a:p>
          <a:p>
            <a:pPr>
              <a:buNone/>
            </a:pPr>
            <a:endParaRPr lang="en-GB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rgbClr val="304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5" name="Picture 4" descr="baac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49126"/>
            <a:ext cx="785818" cy="39379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7322363" y="606405"/>
            <a:ext cx="107157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428596" y="6500810"/>
            <a:ext cx="8229600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endParaRPr kumimoji="0" lang="lt-L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0" y="2667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001024" y="714356"/>
            <a:ext cx="100013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sv-SE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sv-SE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IASA Nordic </a:t>
            </a:r>
            <a:r>
              <a:rPr lang="sv-SE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Branch</a:t>
            </a:r>
            <a:endParaRPr lang="sv-SE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sv-SE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26-27 May 2015</a:t>
            </a:r>
          </a:p>
          <a:p>
            <a:pPr algn="ctr">
              <a:spcBef>
                <a:spcPct val="0"/>
              </a:spcBef>
              <a:defRPr/>
            </a:pPr>
            <a:endParaRPr lang="lt-LT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56001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_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2344739"/>
            <a:ext cx="4071966" cy="1941517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THANK YOU!</a:t>
            </a:r>
            <a:br>
              <a:rPr lang="en-GB" sz="3600" dirty="0" smtClean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</a:rPr>
              <a:t>Gunnel </a:t>
            </a:r>
            <a:r>
              <a:rPr lang="en-GB" sz="2400" dirty="0" err="1" smtClean="0">
                <a:solidFill>
                  <a:schemeClr val="bg1"/>
                </a:solidFill>
              </a:rPr>
              <a:t>Jönsson</a:t>
            </a:r>
            <a:r>
              <a:rPr lang="en-GB" sz="2400" dirty="0" smtClean="0">
                <a:solidFill>
                  <a:schemeClr val="bg1"/>
                </a:solidFill>
              </a:rPr>
              <a:t/>
            </a:r>
            <a:br>
              <a:rPr lang="en-GB" sz="2400" dirty="0" smtClean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</a:rPr>
              <a:t>coordinator IASA Nordic Branch</a:t>
            </a:r>
            <a:br>
              <a:rPr lang="en-GB" sz="2400" dirty="0" smtClean="0">
                <a:solidFill>
                  <a:schemeClr val="bg1"/>
                </a:solidFill>
              </a:rPr>
            </a:br>
            <a:r>
              <a:rPr lang="en-GB" sz="1300" dirty="0" smtClean="0">
                <a:solidFill>
                  <a:schemeClr val="bg1"/>
                </a:solidFill>
              </a:rPr>
              <a:t>gunnel.jonsson55@gmail.com </a:t>
            </a:r>
            <a:r>
              <a:rPr lang="en-GB" sz="2400" dirty="0" smtClean="0">
                <a:solidFill>
                  <a:schemeClr val="bg1"/>
                </a:solidFill>
              </a:rPr>
              <a:t/>
            </a:r>
            <a:br>
              <a:rPr lang="en-GB" sz="2400" dirty="0" smtClean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</a:rPr>
              <a:t>Zane Grosa</a:t>
            </a:r>
            <a:br>
              <a:rPr lang="en-GB" sz="2400" dirty="0" smtClean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</a:rPr>
              <a:t>President </a:t>
            </a:r>
            <a:r>
              <a:rPr lang="en-GB" sz="2400" dirty="0">
                <a:solidFill>
                  <a:schemeClr val="bg1"/>
                </a:solidFill>
              </a:rPr>
              <a:t>BAAC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1300" dirty="0">
                <a:solidFill>
                  <a:schemeClr val="bg1"/>
                </a:solidFill>
              </a:rPr>
              <a:t>zane@baacouncil.org</a:t>
            </a:r>
            <a:r>
              <a:rPr lang="lt-LT" sz="2400" dirty="0">
                <a:solidFill>
                  <a:schemeClr val="bg1"/>
                </a:solidFill>
              </a:rPr>
              <a:t/>
            </a:r>
            <a:br>
              <a:rPr lang="lt-LT" sz="2400" dirty="0">
                <a:solidFill>
                  <a:schemeClr val="bg1"/>
                </a:solidFill>
              </a:rPr>
            </a:br>
            <a:endParaRPr lang="lt-LT" sz="2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662" y="6100754"/>
            <a:ext cx="4071966" cy="614394"/>
          </a:xfrm>
        </p:spPr>
        <p:txBody>
          <a:bodyPr>
            <a:normAutofit/>
          </a:bodyPr>
          <a:lstStyle/>
          <a:p>
            <a:endParaRPr lang="lt-LT" sz="1000" dirty="0">
              <a:solidFill>
                <a:schemeClr val="bg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571604" y="5143512"/>
            <a:ext cx="2830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http://www.baacouncil.org/</a:t>
            </a:r>
            <a:endParaRPr lang="sv-S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7143800" cy="1214422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What is BAAC?</a:t>
            </a:r>
            <a:endParaRPr lang="lt-LT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 smtClean="0"/>
              <a:t>Baltic </a:t>
            </a:r>
            <a:r>
              <a:rPr lang="sv-SE" sz="2400" dirty="0" err="1" smtClean="0"/>
              <a:t>Audiovisual</a:t>
            </a:r>
            <a:r>
              <a:rPr lang="sv-SE" sz="2400" dirty="0" smtClean="0"/>
              <a:t> </a:t>
            </a:r>
            <a:r>
              <a:rPr lang="sv-SE" sz="2400" dirty="0" err="1" smtClean="0"/>
              <a:t>Archival</a:t>
            </a:r>
            <a:r>
              <a:rPr lang="sv-SE" sz="2400" dirty="0" smtClean="0"/>
              <a:t> Council (BAAC) is an independent nonprofit </a:t>
            </a:r>
            <a:r>
              <a:rPr lang="sv-SE" sz="2400" dirty="0" err="1" smtClean="0"/>
              <a:t>organization</a:t>
            </a:r>
            <a:r>
              <a:rPr lang="sv-SE" sz="2400" dirty="0" smtClean="0"/>
              <a:t>, </a:t>
            </a:r>
            <a:r>
              <a:rPr lang="sv-SE" sz="2400" dirty="0" err="1" smtClean="0"/>
              <a:t>founded</a:t>
            </a:r>
            <a:r>
              <a:rPr lang="sv-SE" sz="2400" dirty="0" smtClean="0"/>
              <a:t> as a </a:t>
            </a:r>
            <a:r>
              <a:rPr lang="sv-SE" sz="2400" dirty="0" err="1" smtClean="0"/>
              <a:t>voluntary</a:t>
            </a:r>
            <a:r>
              <a:rPr lang="sv-SE" sz="2400" dirty="0" smtClean="0"/>
              <a:t> association with a </a:t>
            </a:r>
            <a:r>
              <a:rPr lang="sv-SE" sz="2400" dirty="0" err="1" smtClean="0"/>
              <a:t>goal</a:t>
            </a:r>
            <a:r>
              <a:rPr lang="sv-SE" sz="2400" dirty="0" smtClean="0"/>
              <a:t> to foster </a:t>
            </a:r>
            <a:r>
              <a:rPr lang="sv-SE" sz="2400" dirty="0" err="1" smtClean="0"/>
              <a:t>cooperation</a:t>
            </a:r>
            <a:r>
              <a:rPr lang="sv-SE" sz="2400" dirty="0" smtClean="0"/>
              <a:t> </a:t>
            </a:r>
            <a:r>
              <a:rPr lang="sv-SE" sz="2400" dirty="0" err="1" smtClean="0"/>
              <a:t>between</a:t>
            </a:r>
            <a:r>
              <a:rPr lang="sv-SE" sz="2400" dirty="0" smtClean="0"/>
              <a:t> public and private </a:t>
            </a:r>
            <a:r>
              <a:rPr lang="sv-SE" sz="2400" dirty="0" err="1" smtClean="0"/>
              <a:t>archives</a:t>
            </a:r>
            <a:r>
              <a:rPr lang="sv-SE" sz="2400" dirty="0" smtClean="0"/>
              <a:t>, </a:t>
            </a:r>
            <a:r>
              <a:rPr lang="sv-SE" sz="2400" dirty="0" err="1" smtClean="0"/>
              <a:t>broadcasting</a:t>
            </a:r>
            <a:r>
              <a:rPr lang="sv-SE" sz="2400" dirty="0" smtClean="0"/>
              <a:t> and TV </a:t>
            </a:r>
            <a:r>
              <a:rPr lang="sv-SE" sz="2400" dirty="0" err="1" smtClean="0"/>
              <a:t>archives</a:t>
            </a:r>
            <a:r>
              <a:rPr lang="sv-SE" sz="2400" dirty="0" smtClean="0"/>
              <a:t>, </a:t>
            </a:r>
            <a:r>
              <a:rPr lang="sv-SE" sz="2400" dirty="0" err="1" smtClean="0"/>
              <a:t>libraries</a:t>
            </a:r>
            <a:r>
              <a:rPr lang="sv-SE" sz="2400" dirty="0" smtClean="0"/>
              <a:t> and museums that </a:t>
            </a:r>
            <a:r>
              <a:rPr lang="sv-SE" sz="2400" dirty="0" err="1" smtClean="0"/>
              <a:t>possess</a:t>
            </a:r>
            <a:r>
              <a:rPr lang="sv-SE" sz="2400" dirty="0" smtClean="0"/>
              <a:t> </a:t>
            </a:r>
            <a:r>
              <a:rPr lang="sv-SE" sz="2400" dirty="0" err="1" smtClean="0"/>
              <a:t>collections</a:t>
            </a:r>
            <a:r>
              <a:rPr lang="sv-SE" sz="2400" dirty="0" smtClean="0"/>
              <a:t> of </a:t>
            </a:r>
            <a:r>
              <a:rPr lang="sv-SE" sz="2400" dirty="0" err="1" smtClean="0"/>
              <a:t>audiovisual</a:t>
            </a:r>
            <a:r>
              <a:rPr lang="sv-SE" sz="2400" dirty="0" smtClean="0"/>
              <a:t> materials </a:t>
            </a:r>
            <a:r>
              <a:rPr lang="sv-SE" sz="2400" dirty="0" err="1" smtClean="0"/>
              <a:t>about</a:t>
            </a:r>
            <a:r>
              <a:rPr lang="sv-SE" sz="2400" dirty="0" smtClean="0"/>
              <a:t> the Baltic States, Scandinavian </a:t>
            </a:r>
            <a:r>
              <a:rPr lang="sv-SE" sz="2400" dirty="0" err="1" smtClean="0"/>
              <a:t>countries</a:t>
            </a:r>
            <a:r>
              <a:rPr lang="sv-SE" sz="2400" dirty="0" smtClean="0"/>
              <a:t> and the </a:t>
            </a:r>
            <a:r>
              <a:rPr lang="sv-SE" sz="2400" dirty="0" err="1" smtClean="0"/>
              <a:t>worldwide</a:t>
            </a:r>
            <a:r>
              <a:rPr lang="sv-SE" sz="2400" dirty="0" smtClean="0"/>
              <a:t> Baltic diaspora. The Council </a:t>
            </a:r>
            <a:r>
              <a:rPr lang="sv-SE" sz="2400" dirty="0" err="1" smtClean="0"/>
              <a:t>commits</a:t>
            </a:r>
            <a:r>
              <a:rPr lang="sv-SE" sz="2400" dirty="0" smtClean="0"/>
              <a:t> </a:t>
            </a:r>
            <a:r>
              <a:rPr lang="sv-SE" sz="2400" dirty="0" err="1" smtClean="0"/>
              <a:t>itself</a:t>
            </a:r>
            <a:r>
              <a:rPr lang="sv-SE" sz="2400" dirty="0" smtClean="0"/>
              <a:t> to </a:t>
            </a:r>
            <a:r>
              <a:rPr lang="sv-SE" sz="2400" dirty="0" err="1" smtClean="0"/>
              <a:t>reviewing</a:t>
            </a:r>
            <a:r>
              <a:rPr lang="sv-SE" sz="2400" dirty="0" smtClean="0"/>
              <a:t> and </a:t>
            </a:r>
            <a:r>
              <a:rPr lang="sv-SE" sz="2400" dirty="0" err="1" smtClean="0"/>
              <a:t>assuring</a:t>
            </a:r>
            <a:r>
              <a:rPr lang="sv-SE" sz="2400" dirty="0" smtClean="0"/>
              <a:t> the </a:t>
            </a:r>
            <a:r>
              <a:rPr lang="sv-SE" sz="2400" dirty="0" err="1" smtClean="0"/>
              <a:t>maintenance</a:t>
            </a:r>
            <a:r>
              <a:rPr lang="sv-SE" sz="2400" dirty="0" smtClean="0"/>
              <a:t> of </a:t>
            </a:r>
            <a:r>
              <a:rPr lang="sv-SE" sz="2400" dirty="0" err="1" smtClean="0"/>
              <a:t>these</a:t>
            </a:r>
            <a:r>
              <a:rPr lang="sv-SE" sz="2400" dirty="0" smtClean="0"/>
              <a:t> </a:t>
            </a:r>
            <a:r>
              <a:rPr lang="sv-SE" sz="2400" dirty="0" err="1" smtClean="0"/>
              <a:t>historically</a:t>
            </a:r>
            <a:r>
              <a:rPr lang="sv-SE" sz="2400" dirty="0" smtClean="0"/>
              <a:t> </a:t>
            </a:r>
            <a:r>
              <a:rPr lang="sv-SE" sz="2400" dirty="0" err="1" smtClean="0"/>
              <a:t>valuable</a:t>
            </a:r>
            <a:r>
              <a:rPr lang="sv-SE" sz="2400" dirty="0" smtClean="0"/>
              <a:t> </a:t>
            </a:r>
            <a:r>
              <a:rPr lang="sv-SE" sz="2400" dirty="0" err="1" smtClean="0"/>
              <a:t>collections</a:t>
            </a:r>
            <a:r>
              <a:rPr lang="sv-SE" sz="2400" dirty="0" smtClean="0"/>
              <a:t>.</a:t>
            </a:r>
            <a:br>
              <a:rPr lang="sv-SE" sz="2400" dirty="0" smtClean="0"/>
            </a:br>
            <a:endParaRPr lang="sv-SE" sz="1800" dirty="0" smtClean="0"/>
          </a:p>
          <a:p>
            <a:pPr marL="0" indent="0">
              <a:buNone/>
            </a:pP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 smtClean="0"/>
              <a:t/>
            </a:r>
            <a:br>
              <a:rPr lang="sv-SE" sz="2400" dirty="0" smtClean="0"/>
            </a:br>
            <a:endParaRPr lang="cs-CZ" sz="2400" dirty="0"/>
          </a:p>
          <a:p>
            <a:endParaRPr lang="en-GB" sz="2400" dirty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sz="2400" dirty="0"/>
          </a:p>
          <a:p>
            <a:pPr>
              <a:buNone/>
            </a:pPr>
            <a:endParaRPr lang="lt-LT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rgbClr val="304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pic>
        <p:nvPicPr>
          <p:cNvPr id="5" name="Picture 4" descr="baac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49126"/>
            <a:ext cx="785818" cy="39379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7322363" y="606405"/>
            <a:ext cx="107157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428596" y="6500810"/>
            <a:ext cx="8229600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endParaRPr kumimoji="0" lang="lt-L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001024" y="714356"/>
            <a:ext cx="100013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lt-LT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001024" y="714356"/>
            <a:ext cx="100013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sv-S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IASA Nordic </a:t>
            </a:r>
            <a:r>
              <a:rPr kumimoji="0" lang="sv-S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Branch</a:t>
            </a:r>
            <a:r>
              <a:rPr kumimoji="0" lang="sv-SE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r>
              <a:rPr lang="sv-SE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26-27 May 2015</a:t>
            </a:r>
          </a:p>
        </p:txBody>
      </p:sp>
    </p:spTree>
    <p:extLst>
      <p:ext uri="{BB962C8B-B14F-4D97-AF65-F5344CB8AC3E}">
        <p14:creationId xmlns:p14="http://schemas.microsoft.com/office/powerpoint/2010/main" xmlns="" val="42217249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7143800" cy="1214422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How did it start?</a:t>
            </a:r>
            <a:endParaRPr lang="lt-LT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 smtClean="0"/>
              <a:t/>
            </a:r>
            <a:br>
              <a:rPr lang="sv-SE" sz="2400" dirty="0" smtClean="0"/>
            </a:br>
            <a:endParaRPr lang="cs-CZ" sz="2400" dirty="0"/>
          </a:p>
          <a:p>
            <a:endParaRPr lang="en-GB" sz="2400" dirty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sz="2400" dirty="0"/>
          </a:p>
          <a:p>
            <a:pPr>
              <a:buNone/>
            </a:pPr>
            <a:endParaRPr lang="lt-LT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rgbClr val="304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pic>
        <p:nvPicPr>
          <p:cNvPr id="5" name="Picture 4" descr="baac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49126"/>
            <a:ext cx="785818" cy="39379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7322363" y="606405"/>
            <a:ext cx="107157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428596" y="6500810"/>
            <a:ext cx="8229600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endParaRPr kumimoji="0" lang="lt-L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001024" y="714356"/>
            <a:ext cx="100013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lt-LT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485202" y="1567559"/>
            <a:ext cx="742875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2400" b="1" dirty="0"/>
              <a:t>The first Riga </a:t>
            </a:r>
            <a:r>
              <a:rPr lang="sv-SE" sz="2400" b="1" dirty="0" err="1"/>
              <a:t>Seminar</a:t>
            </a:r>
            <a:r>
              <a:rPr lang="sv-SE" sz="2400" b="1" dirty="0"/>
              <a:t> </a:t>
            </a:r>
            <a:r>
              <a:rPr lang="sv-SE" sz="2400" b="1" dirty="0" err="1"/>
              <a:t>was</a:t>
            </a:r>
            <a:r>
              <a:rPr lang="sv-SE" sz="2400" b="1" dirty="0"/>
              <a:t> </a:t>
            </a:r>
            <a:r>
              <a:rPr lang="sv-SE" sz="2400" b="1" dirty="0" err="1"/>
              <a:t>held</a:t>
            </a:r>
            <a:r>
              <a:rPr lang="sv-SE" sz="2400" b="1" dirty="0"/>
              <a:t> in 2004 –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2400" b="1" dirty="0" smtClean="0"/>
              <a:t>Support </a:t>
            </a:r>
            <a:r>
              <a:rPr lang="sv-SE" sz="2400" b="1" dirty="0" err="1"/>
              <a:t>was</a:t>
            </a:r>
            <a:r>
              <a:rPr lang="sv-SE" sz="2400" b="1" dirty="0"/>
              <a:t> given by </a:t>
            </a:r>
            <a:r>
              <a:rPr lang="sv-SE" sz="2400" b="1" dirty="0" err="1"/>
              <a:t>some</a:t>
            </a:r>
            <a:r>
              <a:rPr lang="sv-SE" sz="2400" b="1" dirty="0"/>
              <a:t> Nordic institutions -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2400" b="1" dirty="0"/>
              <a:t>Norway: NRK with Bjarne </a:t>
            </a:r>
            <a:r>
              <a:rPr lang="sv-SE" sz="2400" b="1" dirty="0" err="1"/>
              <a:t>Grevsgaard</a:t>
            </a:r>
            <a:r>
              <a:rPr lang="sv-SE" sz="2400" b="1" dirty="0"/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2400" b="1" dirty="0"/>
              <a:t>Sweden: Statens ljud och bildarkiv with general </a:t>
            </a:r>
            <a:r>
              <a:rPr lang="sv-SE" sz="2400" b="1" dirty="0" err="1"/>
              <a:t>director</a:t>
            </a:r>
            <a:r>
              <a:rPr lang="sv-SE" sz="2400" b="1" dirty="0"/>
              <a:t> Sven </a:t>
            </a:r>
            <a:r>
              <a:rPr lang="sv-SE" sz="2400" b="1" dirty="0" err="1"/>
              <a:t>Allerstrand</a:t>
            </a:r>
            <a:r>
              <a:rPr lang="sv-SE" sz="2400" b="1" dirty="0"/>
              <a:t> (former President of the IASA) and Sveriges Television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2400" b="1" dirty="0"/>
              <a:t>IASA Nordic </a:t>
            </a:r>
            <a:r>
              <a:rPr lang="sv-SE" sz="2400" b="1" dirty="0" err="1"/>
              <a:t>Branch</a:t>
            </a:r>
            <a:r>
              <a:rPr lang="sv-SE" sz="2400" b="1" dirty="0"/>
              <a:t> with Jacqueline von </a:t>
            </a:r>
            <a:r>
              <a:rPr lang="sv-SE" sz="2400" b="1" dirty="0" err="1"/>
              <a:t>Arb</a:t>
            </a:r>
            <a:r>
              <a:rPr lang="sv-SE" sz="2400" b="1" dirty="0"/>
              <a:t> </a:t>
            </a:r>
            <a:r>
              <a:rPr lang="sv-SE" sz="2400" b="1" dirty="0" err="1"/>
              <a:t>acting</a:t>
            </a:r>
            <a:r>
              <a:rPr lang="sv-SE" sz="2400" b="1" dirty="0"/>
              <a:t> on </a:t>
            </a:r>
            <a:r>
              <a:rPr lang="sv-SE" sz="2400" b="1" dirty="0" err="1"/>
              <a:t>behalf</a:t>
            </a:r>
            <a:r>
              <a:rPr lang="sv-SE" sz="2400" b="1" dirty="0"/>
              <a:t> of the </a:t>
            </a:r>
            <a:r>
              <a:rPr lang="sv-SE" sz="2400" b="1" dirty="0" err="1"/>
              <a:t>coordinator</a:t>
            </a:r>
            <a:r>
              <a:rPr lang="sv-SE" sz="2400" b="1" dirty="0"/>
              <a:t> Per Dahl.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sv-SE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sv-SE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sv-SE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sv-SE" sz="24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001024" y="714356"/>
            <a:ext cx="100013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sv-SE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sv-SE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IASA Nordic </a:t>
            </a:r>
            <a:r>
              <a:rPr lang="sv-SE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Branch</a:t>
            </a:r>
            <a:r>
              <a:rPr lang="sv-SE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r>
              <a:rPr lang="sv-SE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26-27 May 2015</a:t>
            </a:r>
          </a:p>
          <a:p>
            <a:pPr algn="ctr">
              <a:spcBef>
                <a:spcPct val="0"/>
              </a:spcBef>
              <a:defRPr/>
            </a:pPr>
            <a:endParaRPr lang="lt-LT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17249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7143800" cy="1214422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How did it start?</a:t>
            </a:r>
            <a:endParaRPr lang="lt-LT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 smtClean="0"/>
              <a:t/>
            </a:r>
            <a:br>
              <a:rPr lang="sv-SE" sz="2400" dirty="0" smtClean="0"/>
            </a:br>
            <a:endParaRPr lang="cs-CZ" sz="2400" dirty="0"/>
          </a:p>
          <a:p>
            <a:endParaRPr lang="en-GB" sz="2400" dirty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sz="2400" dirty="0"/>
          </a:p>
          <a:p>
            <a:pPr>
              <a:buNone/>
            </a:pPr>
            <a:endParaRPr lang="lt-LT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rgbClr val="304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pic>
        <p:nvPicPr>
          <p:cNvPr id="5" name="Picture 4" descr="baac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49126"/>
            <a:ext cx="785818" cy="39379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7322363" y="606405"/>
            <a:ext cx="107157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428596" y="6500810"/>
            <a:ext cx="8229600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endParaRPr kumimoji="0" lang="lt-L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428596" y="1582340"/>
            <a:ext cx="74287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At the </a:t>
            </a:r>
            <a:r>
              <a:rPr lang="sv-SE" sz="2400" dirty="0" err="1" smtClean="0"/>
              <a:t>summary</a:t>
            </a:r>
            <a:r>
              <a:rPr lang="sv-SE" sz="2400" dirty="0" smtClean="0"/>
              <a:t> panel </a:t>
            </a:r>
            <a:r>
              <a:rPr lang="sv-SE" sz="2400" dirty="0" err="1" smtClean="0"/>
              <a:t>discussion</a:t>
            </a:r>
            <a:r>
              <a:rPr lang="sv-SE" sz="2400" dirty="0" smtClean="0"/>
              <a:t> Jacqueline von </a:t>
            </a:r>
            <a:r>
              <a:rPr lang="sv-SE" sz="2400" dirty="0" err="1" smtClean="0"/>
              <a:t>Arb</a:t>
            </a:r>
            <a:r>
              <a:rPr lang="sv-SE" sz="2400" dirty="0" smtClean="0"/>
              <a:t> </a:t>
            </a:r>
            <a:r>
              <a:rPr lang="sv-SE" sz="2400" dirty="0" err="1" smtClean="0"/>
              <a:t>had</a:t>
            </a:r>
            <a:r>
              <a:rPr lang="sv-SE" sz="2400" dirty="0" smtClean="0"/>
              <a:t> </a:t>
            </a:r>
            <a:r>
              <a:rPr lang="sv-SE" sz="2400" dirty="0" err="1" smtClean="0"/>
              <a:t>introduced</a:t>
            </a:r>
            <a:r>
              <a:rPr lang="sv-SE" sz="2400" dirty="0" smtClean="0"/>
              <a:t> the </a:t>
            </a:r>
            <a:r>
              <a:rPr lang="sv-SE" sz="2400" dirty="0" err="1" smtClean="0"/>
              <a:t>idea</a:t>
            </a:r>
            <a:r>
              <a:rPr lang="sv-SE" sz="2400" dirty="0" smtClean="0"/>
              <a:t> of a “</a:t>
            </a:r>
            <a:r>
              <a:rPr lang="sv-SE" sz="2400" dirty="0" err="1" smtClean="0"/>
              <a:t>pan-Baltic</a:t>
            </a:r>
            <a:r>
              <a:rPr lang="sv-SE" sz="2400" dirty="0" smtClean="0"/>
              <a:t> Council for the </a:t>
            </a:r>
            <a:r>
              <a:rPr lang="sv-SE" sz="2400" dirty="0" err="1" smtClean="0"/>
              <a:t>Preservation</a:t>
            </a:r>
            <a:r>
              <a:rPr lang="sv-SE" sz="2400" dirty="0" smtClean="0"/>
              <a:t> of </a:t>
            </a:r>
            <a:r>
              <a:rPr lang="sv-SE" sz="2400" dirty="0" err="1" smtClean="0"/>
              <a:t>Cultural</a:t>
            </a:r>
            <a:r>
              <a:rPr lang="sv-SE" sz="2400" dirty="0" smtClean="0"/>
              <a:t> </a:t>
            </a:r>
            <a:r>
              <a:rPr lang="sv-SE" sz="2400" dirty="0" err="1" smtClean="0"/>
              <a:t>Heritage</a:t>
            </a:r>
            <a:r>
              <a:rPr lang="sv-SE" sz="2400" dirty="0" smtClean="0"/>
              <a:t>”.</a:t>
            </a:r>
          </a:p>
          <a:p>
            <a:r>
              <a:rPr lang="sv-SE" sz="2400" dirty="0" smtClean="0"/>
              <a:t> </a:t>
            </a:r>
          </a:p>
          <a:p>
            <a:endParaRPr lang="sv-SE" sz="2400" dirty="0" smtClean="0"/>
          </a:p>
          <a:p>
            <a:endParaRPr lang="sv-SE" sz="2400" dirty="0" smtClean="0"/>
          </a:p>
          <a:p>
            <a:endParaRPr lang="sv-SE" sz="2400" dirty="0" smtClean="0"/>
          </a:p>
          <a:p>
            <a:endParaRPr lang="sv-SE" sz="24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929586" y="714356"/>
            <a:ext cx="100013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sv-SE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sv-SE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IASA Nordic </a:t>
            </a:r>
            <a:r>
              <a:rPr lang="sv-SE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Branch</a:t>
            </a:r>
            <a:r>
              <a:rPr lang="sv-SE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r>
              <a:rPr lang="sv-SE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26-27 May 2015</a:t>
            </a:r>
          </a:p>
          <a:p>
            <a:pPr algn="ctr">
              <a:spcBef>
                <a:spcPct val="0"/>
              </a:spcBef>
              <a:defRPr/>
            </a:pPr>
            <a:endParaRPr lang="lt-LT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17249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7143800" cy="1214422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How did it start?</a:t>
            </a:r>
            <a:endParaRPr lang="lt-LT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 smtClean="0"/>
              <a:t/>
            </a:r>
            <a:br>
              <a:rPr lang="sv-SE" sz="2400" dirty="0" smtClean="0"/>
            </a:br>
            <a:endParaRPr lang="cs-CZ" sz="2400" dirty="0"/>
          </a:p>
          <a:p>
            <a:endParaRPr lang="en-GB" sz="2400" dirty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sz="2400" dirty="0"/>
          </a:p>
          <a:p>
            <a:pPr>
              <a:buNone/>
            </a:pPr>
            <a:endParaRPr lang="lt-LT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rgbClr val="304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pic>
        <p:nvPicPr>
          <p:cNvPr id="5" name="Picture 4" descr="baac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49126"/>
            <a:ext cx="785818" cy="39379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7322363" y="606405"/>
            <a:ext cx="107157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428596" y="6500810"/>
            <a:ext cx="8229600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endParaRPr kumimoji="0" lang="lt-L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001024" y="714356"/>
            <a:ext cx="100013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lt-LT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428596" y="1582340"/>
            <a:ext cx="74287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" I </a:t>
            </a:r>
            <a:r>
              <a:rPr lang="sv-SE" sz="2400" dirty="0" err="1" smtClean="0"/>
              <a:t>was</a:t>
            </a:r>
            <a:r>
              <a:rPr lang="sv-SE" sz="2400" dirty="0" smtClean="0"/>
              <a:t> </a:t>
            </a:r>
            <a:r>
              <a:rPr lang="sv-SE" sz="2400" dirty="0" err="1" smtClean="0"/>
              <a:t>impressed</a:t>
            </a:r>
            <a:r>
              <a:rPr lang="sv-SE" sz="2400" dirty="0" smtClean="0"/>
              <a:t> by this </a:t>
            </a:r>
            <a:r>
              <a:rPr lang="sv-SE" sz="2400" dirty="0" err="1" smtClean="0"/>
              <a:t>amazing</a:t>
            </a:r>
            <a:r>
              <a:rPr lang="sv-SE" sz="2400" dirty="0" smtClean="0"/>
              <a:t> </a:t>
            </a:r>
            <a:r>
              <a:rPr lang="sv-SE" sz="2400" dirty="0" err="1" smtClean="0"/>
              <a:t>energy</a:t>
            </a:r>
            <a:r>
              <a:rPr lang="sv-SE" sz="2400" dirty="0" smtClean="0"/>
              <a:t> in the air; </a:t>
            </a:r>
            <a:r>
              <a:rPr lang="sv-SE" sz="2400" dirty="0" err="1" smtClean="0"/>
              <a:t>countries</a:t>
            </a:r>
            <a:r>
              <a:rPr lang="sv-SE" sz="2400" dirty="0" smtClean="0"/>
              <a:t> </a:t>
            </a:r>
            <a:r>
              <a:rPr lang="sv-SE" sz="2400" dirty="0" err="1" smtClean="0"/>
              <a:t>were</a:t>
            </a:r>
            <a:r>
              <a:rPr lang="sv-SE" sz="2400" dirty="0" smtClean="0"/>
              <a:t> </a:t>
            </a:r>
            <a:r>
              <a:rPr lang="sv-SE" sz="2400" dirty="0" err="1" smtClean="0"/>
              <a:t>coming</a:t>
            </a:r>
            <a:r>
              <a:rPr lang="sv-SE" sz="2400" dirty="0" smtClean="0"/>
              <a:t> </a:t>
            </a:r>
            <a:r>
              <a:rPr lang="sv-SE" sz="2400" dirty="0" err="1" smtClean="0"/>
              <a:t>together</a:t>
            </a:r>
            <a:r>
              <a:rPr lang="sv-SE" sz="2400" dirty="0" smtClean="0"/>
              <a:t> to </a:t>
            </a:r>
            <a:r>
              <a:rPr lang="sv-SE" sz="2400" dirty="0" err="1" smtClean="0"/>
              <a:t>find</a:t>
            </a:r>
            <a:r>
              <a:rPr lang="sv-SE" sz="2400" dirty="0" smtClean="0"/>
              <a:t> a </a:t>
            </a:r>
            <a:r>
              <a:rPr lang="sv-SE" sz="2400" dirty="0" err="1" smtClean="0"/>
              <a:t>common</a:t>
            </a:r>
            <a:r>
              <a:rPr lang="sv-SE" sz="2400" dirty="0" smtClean="0"/>
              <a:t> </a:t>
            </a:r>
            <a:r>
              <a:rPr lang="sv-SE" sz="2400" dirty="0" err="1" smtClean="0"/>
              <a:t>goal</a:t>
            </a:r>
            <a:r>
              <a:rPr lang="sv-SE" sz="2400" dirty="0" smtClean="0"/>
              <a:t> of </a:t>
            </a:r>
            <a:r>
              <a:rPr lang="sv-SE" sz="2400" dirty="0" err="1" smtClean="0"/>
              <a:t>preserving</a:t>
            </a:r>
            <a:r>
              <a:rPr lang="sv-SE" sz="2400" dirty="0" smtClean="0"/>
              <a:t> </a:t>
            </a:r>
            <a:r>
              <a:rPr lang="sv-SE" sz="2400" dirty="0" err="1" smtClean="0"/>
              <a:t>their</a:t>
            </a:r>
            <a:r>
              <a:rPr lang="sv-SE" sz="2400" dirty="0" smtClean="0"/>
              <a:t> </a:t>
            </a:r>
            <a:r>
              <a:rPr lang="sv-SE" sz="2400" dirty="0" err="1" smtClean="0"/>
              <a:t>cultural</a:t>
            </a:r>
            <a:r>
              <a:rPr lang="sv-SE" sz="2400" dirty="0" smtClean="0"/>
              <a:t> </a:t>
            </a:r>
            <a:r>
              <a:rPr lang="sv-SE" sz="2400" dirty="0" err="1" smtClean="0"/>
              <a:t>heritage</a:t>
            </a:r>
            <a:r>
              <a:rPr lang="sv-SE" sz="2400" dirty="0" smtClean="0"/>
              <a:t>, </a:t>
            </a:r>
            <a:r>
              <a:rPr lang="sv-SE" sz="2400" dirty="0" err="1" smtClean="0"/>
              <a:t>muddling</a:t>
            </a:r>
            <a:r>
              <a:rPr lang="sv-SE" sz="2400" dirty="0" smtClean="0"/>
              <a:t> </a:t>
            </a:r>
            <a:r>
              <a:rPr lang="sv-SE" sz="2400" dirty="0" err="1" smtClean="0"/>
              <a:t>past</a:t>
            </a:r>
            <a:r>
              <a:rPr lang="sv-SE" sz="2400" dirty="0" smtClean="0"/>
              <a:t> </a:t>
            </a:r>
            <a:r>
              <a:rPr lang="sv-SE" sz="2400" dirty="0" err="1" smtClean="0"/>
              <a:t>their</a:t>
            </a:r>
            <a:r>
              <a:rPr lang="sv-SE" sz="2400" dirty="0" smtClean="0"/>
              <a:t> </a:t>
            </a:r>
            <a:r>
              <a:rPr lang="sv-SE" sz="2400" dirty="0" err="1" smtClean="0"/>
              <a:t>differences</a:t>
            </a:r>
            <a:r>
              <a:rPr lang="sv-SE" sz="2400" dirty="0" smtClean="0"/>
              <a:t>, </a:t>
            </a:r>
            <a:r>
              <a:rPr lang="sv-SE" sz="2400" dirty="0" err="1" smtClean="0"/>
              <a:t>surmounting</a:t>
            </a:r>
            <a:r>
              <a:rPr lang="sv-SE" sz="2400" dirty="0" smtClean="0"/>
              <a:t> the </a:t>
            </a:r>
            <a:r>
              <a:rPr lang="sv-SE" sz="2400" dirty="0" err="1" smtClean="0"/>
              <a:t>linguistic</a:t>
            </a:r>
            <a:r>
              <a:rPr lang="sv-SE" sz="2400" dirty="0" smtClean="0"/>
              <a:t> </a:t>
            </a:r>
            <a:r>
              <a:rPr lang="sv-SE" sz="2400" dirty="0" err="1" smtClean="0"/>
              <a:t>challenges</a:t>
            </a:r>
            <a:r>
              <a:rPr lang="sv-SE" sz="2400" dirty="0" smtClean="0"/>
              <a:t>, transcending the </a:t>
            </a:r>
            <a:r>
              <a:rPr lang="sv-SE" sz="2400" dirty="0" err="1" smtClean="0"/>
              <a:t>humiliations</a:t>
            </a:r>
            <a:r>
              <a:rPr lang="sv-SE" sz="2400" dirty="0" smtClean="0"/>
              <a:t> of the </a:t>
            </a:r>
            <a:r>
              <a:rPr lang="sv-SE" sz="2400" dirty="0" err="1" smtClean="0"/>
              <a:t>past</a:t>
            </a:r>
            <a:r>
              <a:rPr lang="sv-SE" sz="2400" dirty="0" smtClean="0"/>
              <a:t>. I </a:t>
            </a:r>
            <a:r>
              <a:rPr lang="sv-SE" sz="2400" dirty="0" err="1" smtClean="0"/>
              <a:t>was</a:t>
            </a:r>
            <a:r>
              <a:rPr lang="sv-SE" sz="2400" dirty="0" smtClean="0"/>
              <a:t> </a:t>
            </a:r>
            <a:r>
              <a:rPr lang="sv-SE" sz="2400" dirty="0" err="1" smtClean="0"/>
              <a:t>among</a:t>
            </a:r>
            <a:r>
              <a:rPr lang="sv-SE" sz="2400" dirty="0" smtClean="0"/>
              <a:t> special </a:t>
            </a:r>
            <a:r>
              <a:rPr lang="sv-SE" sz="2400" dirty="0" err="1" smtClean="0"/>
              <a:t>people</a:t>
            </a:r>
            <a:r>
              <a:rPr lang="sv-SE" sz="2400" dirty="0" smtClean="0"/>
              <a:t>, and, as it </a:t>
            </a:r>
            <a:r>
              <a:rPr lang="sv-SE" sz="2400" dirty="0" err="1" smtClean="0"/>
              <a:t>turns</a:t>
            </a:r>
            <a:r>
              <a:rPr lang="sv-SE" sz="2400" dirty="0" smtClean="0"/>
              <a:t> </a:t>
            </a:r>
            <a:r>
              <a:rPr lang="sv-SE" sz="2400" dirty="0" err="1" smtClean="0"/>
              <a:t>out</a:t>
            </a:r>
            <a:r>
              <a:rPr lang="sv-SE" sz="2400" dirty="0" smtClean="0"/>
              <a:t>, </a:t>
            </a:r>
            <a:r>
              <a:rPr lang="sv-SE" sz="2400" dirty="0" err="1" smtClean="0"/>
              <a:t>people</a:t>
            </a:r>
            <a:r>
              <a:rPr lang="sv-SE" sz="2400" dirty="0" smtClean="0"/>
              <a:t> who are </a:t>
            </a:r>
            <a:r>
              <a:rPr lang="sv-SE" sz="2400" dirty="0" err="1" smtClean="0"/>
              <a:t>able</a:t>
            </a:r>
            <a:r>
              <a:rPr lang="sv-SE" sz="2400" dirty="0" smtClean="0"/>
              <a:t> to make a </a:t>
            </a:r>
            <a:r>
              <a:rPr lang="sv-SE" sz="2400" dirty="0" err="1" smtClean="0"/>
              <a:t>difference</a:t>
            </a:r>
            <a:r>
              <a:rPr lang="sv-SE" sz="2400" dirty="0" smtClean="0"/>
              <a:t>; it </a:t>
            </a:r>
            <a:r>
              <a:rPr lang="sv-SE" sz="2400" dirty="0" err="1" smtClean="0"/>
              <a:t>felt</a:t>
            </a:r>
            <a:r>
              <a:rPr lang="sv-SE" sz="2400" dirty="0" smtClean="0"/>
              <a:t> like I </a:t>
            </a:r>
            <a:r>
              <a:rPr lang="sv-SE" sz="2400" dirty="0" err="1" smtClean="0"/>
              <a:t>was</a:t>
            </a:r>
            <a:r>
              <a:rPr lang="sv-SE" sz="2400" dirty="0" smtClean="0"/>
              <a:t> </a:t>
            </a:r>
            <a:r>
              <a:rPr lang="en-US" sz="2400" dirty="0" smtClean="0"/>
              <a:t>partaking </a:t>
            </a:r>
            <a:r>
              <a:rPr lang="sv-SE" sz="2400" dirty="0" smtClean="0"/>
              <a:t>in a </a:t>
            </a:r>
            <a:r>
              <a:rPr lang="sv-SE" sz="2400" dirty="0" err="1" smtClean="0"/>
              <a:t>historical</a:t>
            </a:r>
            <a:r>
              <a:rPr lang="sv-SE" sz="2400" dirty="0" smtClean="0"/>
              <a:t> moment” /</a:t>
            </a:r>
            <a:r>
              <a:rPr lang="sv-SE" sz="2400" i="1" dirty="0" smtClean="0"/>
              <a:t>Jacqueline von </a:t>
            </a:r>
            <a:r>
              <a:rPr lang="sv-SE" sz="2400" i="1" dirty="0" err="1" smtClean="0"/>
              <a:t>Arb</a:t>
            </a:r>
            <a:r>
              <a:rPr lang="sv-SE" sz="2400" i="1" dirty="0" smtClean="0"/>
              <a:t> 2004</a:t>
            </a:r>
            <a:r>
              <a:rPr lang="sv-SE" sz="2400" dirty="0" smtClean="0"/>
              <a:t/>
            </a:r>
            <a:br>
              <a:rPr lang="sv-SE" sz="2400" dirty="0" smtClean="0"/>
            </a:br>
            <a:endParaRPr lang="sv-SE" sz="2400" dirty="0" smtClean="0"/>
          </a:p>
          <a:p>
            <a:endParaRPr lang="sv-SE" sz="2400" dirty="0" smtClean="0"/>
          </a:p>
          <a:p>
            <a:endParaRPr lang="sv-SE" sz="2400" dirty="0" smtClean="0"/>
          </a:p>
          <a:p>
            <a:endParaRPr lang="sv-SE" sz="24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001024" y="714356"/>
            <a:ext cx="100013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sv-S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IASA Nordic </a:t>
            </a:r>
            <a:r>
              <a:rPr kumimoji="0" lang="sv-S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Branch</a:t>
            </a:r>
            <a:r>
              <a:rPr kumimoji="0" lang="sv-SE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r>
              <a:rPr lang="sv-SE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26-27 May 2015</a:t>
            </a:r>
          </a:p>
        </p:txBody>
      </p:sp>
    </p:spTree>
    <p:extLst>
      <p:ext uri="{BB962C8B-B14F-4D97-AF65-F5344CB8AC3E}">
        <p14:creationId xmlns:p14="http://schemas.microsoft.com/office/powerpoint/2010/main" xmlns="" val="42217249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7143800" cy="1214422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How did it start?</a:t>
            </a:r>
            <a:endParaRPr lang="lt-LT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>
            <a:normAutofit/>
          </a:bodyPr>
          <a:lstStyle/>
          <a:p>
            <a:r>
              <a:rPr lang="sv-SE" sz="2400" b="1" dirty="0"/>
              <a:t>A </a:t>
            </a:r>
            <a:r>
              <a:rPr lang="sv-SE" sz="2400" b="1" dirty="0" err="1"/>
              <a:t>working</a:t>
            </a:r>
            <a:r>
              <a:rPr lang="sv-SE" sz="2400" b="1" dirty="0"/>
              <a:t> group for the </a:t>
            </a:r>
            <a:r>
              <a:rPr lang="sv-SE" sz="2400" b="1" dirty="0" err="1"/>
              <a:t>council</a:t>
            </a:r>
            <a:r>
              <a:rPr lang="sv-SE" sz="2400" b="1" dirty="0"/>
              <a:t> </a:t>
            </a:r>
            <a:r>
              <a:rPr lang="sv-SE" sz="2400" b="1" dirty="0" err="1"/>
              <a:t>was</a:t>
            </a:r>
            <a:r>
              <a:rPr lang="sv-SE" sz="2400" b="1" dirty="0"/>
              <a:t> </a:t>
            </a:r>
            <a:r>
              <a:rPr lang="sv-SE" sz="2400" b="1" dirty="0" err="1"/>
              <a:t>formed</a:t>
            </a:r>
            <a:r>
              <a:rPr lang="sv-SE" sz="2400" b="1" dirty="0"/>
              <a:t> just a </a:t>
            </a:r>
            <a:r>
              <a:rPr lang="sv-SE" sz="2400" b="1" dirty="0" err="1"/>
              <a:t>week</a:t>
            </a:r>
            <a:r>
              <a:rPr lang="sv-SE" sz="2400" b="1" dirty="0"/>
              <a:t> after the Riga </a:t>
            </a:r>
            <a:r>
              <a:rPr lang="sv-SE" sz="2400" b="1" dirty="0" err="1"/>
              <a:t>Seminar</a:t>
            </a:r>
            <a:r>
              <a:rPr lang="sv-SE" sz="2400" b="1" dirty="0"/>
              <a:t> with </a:t>
            </a:r>
            <a:r>
              <a:rPr lang="sv-SE" sz="2400" b="1" dirty="0" err="1"/>
              <a:t>members</a:t>
            </a:r>
            <a:r>
              <a:rPr lang="sv-SE" sz="2400" b="1" dirty="0"/>
              <a:t> from all the Baltic </a:t>
            </a:r>
            <a:r>
              <a:rPr lang="sv-SE" sz="2400" b="1" dirty="0" err="1"/>
              <a:t>countries</a:t>
            </a:r>
            <a:r>
              <a:rPr lang="sv-SE" sz="2400" b="1" dirty="0"/>
              <a:t> and the diaspora</a:t>
            </a:r>
          </a:p>
          <a:p>
            <a:r>
              <a:rPr lang="sv-SE" sz="2400" b="1" dirty="0" err="1"/>
              <a:t>Supporting</a:t>
            </a:r>
            <a:r>
              <a:rPr lang="sv-SE" sz="2400" b="1" dirty="0"/>
              <a:t> </a:t>
            </a:r>
            <a:r>
              <a:rPr lang="sv-SE" sz="2400" b="1" dirty="0" err="1"/>
              <a:t>members</a:t>
            </a:r>
            <a:r>
              <a:rPr lang="sv-SE" sz="2400" b="1" dirty="0"/>
              <a:t> </a:t>
            </a:r>
            <a:r>
              <a:rPr lang="sv-SE" sz="2400" b="1" dirty="0" err="1"/>
              <a:t>were</a:t>
            </a:r>
            <a:r>
              <a:rPr lang="sv-SE" sz="2400" b="1" dirty="0"/>
              <a:t> persons </a:t>
            </a:r>
            <a:r>
              <a:rPr lang="sv-SE" sz="2400" b="1" dirty="0" err="1"/>
              <a:t>involved</a:t>
            </a:r>
            <a:r>
              <a:rPr lang="sv-SE" sz="2400" b="1" dirty="0"/>
              <a:t> in </a:t>
            </a:r>
            <a:r>
              <a:rPr lang="sv-SE" sz="2400" b="1" dirty="0" err="1"/>
              <a:t>either</a:t>
            </a:r>
            <a:r>
              <a:rPr lang="sv-SE" sz="2400" b="1" dirty="0"/>
              <a:t> IASA or FIAT </a:t>
            </a:r>
          </a:p>
          <a:p>
            <a:r>
              <a:rPr lang="sv-SE" sz="2400" b="1" dirty="0" err="1"/>
              <a:t>During</a:t>
            </a:r>
            <a:r>
              <a:rPr lang="sv-SE" sz="2400" b="1" dirty="0"/>
              <a:t> the </a:t>
            </a:r>
            <a:r>
              <a:rPr lang="sv-SE" sz="2400" b="1" dirty="0" err="1"/>
              <a:t>winter</a:t>
            </a:r>
            <a:r>
              <a:rPr lang="sv-SE" sz="2400" b="1" dirty="0"/>
              <a:t> a </a:t>
            </a:r>
            <a:r>
              <a:rPr lang="sv-SE" sz="2400" b="1" dirty="0" err="1"/>
              <a:t>constitution</a:t>
            </a:r>
            <a:r>
              <a:rPr lang="sv-SE" sz="2400" b="1" dirty="0"/>
              <a:t> </a:t>
            </a:r>
            <a:r>
              <a:rPr lang="sv-SE" sz="2400" b="1" dirty="0" err="1"/>
              <a:t>was</a:t>
            </a:r>
            <a:r>
              <a:rPr lang="sv-SE" sz="2400" b="1" dirty="0"/>
              <a:t> </a:t>
            </a:r>
            <a:r>
              <a:rPr lang="sv-SE" sz="2400" b="1" dirty="0" err="1"/>
              <a:t>written</a:t>
            </a:r>
            <a:r>
              <a:rPr lang="sv-SE" sz="2400" b="1" dirty="0"/>
              <a:t> and the Council </a:t>
            </a:r>
            <a:r>
              <a:rPr lang="sv-SE" sz="2400" b="1" dirty="0" err="1"/>
              <a:t>was</a:t>
            </a:r>
            <a:r>
              <a:rPr lang="sv-SE" sz="2400" b="1" dirty="0"/>
              <a:t> </a:t>
            </a:r>
            <a:r>
              <a:rPr lang="sv-SE" sz="2400" b="1" dirty="0" err="1"/>
              <a:t>formed</a:t>
            </a:r>
            <a:r>
              <a:rPr lang="sv-SE" sz="2400" b="1" dirty="0"/>
              <a:t> under </a:t>
            </a:r>
            <a:r>
              <a:rPr lang="sv-SE" sz="2400" b="1" dirty="0" err="1"/>
              <a:t>Estonian</a:t>
            </a:r>
            <a:r>
              <a:rPr lang="sv-SE" sz="2400" b="1" dirty="0"/>
              <a:t> </a:t>
            </a:r>
            <a:r>
              <a:rPr lang="sv-SE" sz="2400" b="1" dirty="0" err="1"/>
              <a:t>laws</a:t>
            </a:r>
            <a:r>
              <a:rPr lang="sv-SE" sz="2400" b="1" dirty="0"/>
              <a:t> </a:t>
            </a:r>
          </a:p>
          <a:p>
            <a:r>
              <a:rPr lang="sv-SE" sz="2400" b="1" dirty="0"/>
              <a:t>The legal </a:t>
            </a:r>
            <a:r>
              <a:rPr lang="sv-SE" sz="2400" b="1" dirty="0" err="1"/>
              <a:t>document</a:t>
            </a:r>
            <a:r>
              <a:rPr lang="sv-SE" sz="2400" b="1" dirty="0"/>
              <a:t> of the Baltic </a:t>
            </a:r>
            <a:r>
              <a:rPr lang="sv-SE" sz="2400" b="1" dirty="0" err="1"/>
              <a:t>Audiovisual</a:t>
            </a:r>
            <a:r>
              <a:rPr lang="sv-SE" sz="2400" b="1" dirty="0"/>
              <a:t> </a:t>
            </a:r>
            <a:r>
              <a:rPr lang="sv-SE" sz="2400" b="1" dirty="0" err="1"/>
              <a:t>Archival</a:t>
            </a:r>
            <a:r>
              <a:rPr lang="sv-SE" sz="2400" b="1" dirty="0"/>
              <a:t> Council </a:t>
            </a:r>
            <a:r>
              <a:rPr lang="sv-SE" sz="2400" b="1" dirty="0" err="1"/>
              <a:t>was</a:t>
            </a:r>
            <a:r>
              <a:rPr lang="sv-SE" sz="2400" b="1" dirty="0"/>
              <a:t> </a:t>
            </a:r>
            <a:r>
              <a:rPr lang="sv-SE" sz="2400" b="1" dirty="0" err="1"/>
              <a:t>finally</a:t>
            </a:r>
            <a:r>
              <a:rPr lang="sv-SE" sz="2400" b="1" dirty="0"/>
              <a:t> </a:t>
            </a:r>
            <a:r>
              <a:rPr lang="sv-SE" sz="2400" b="1" dirty="0" err="1"/>
              <a:t>signed</a:t>
            </a:r>
            <a:r>
              <a:rPr lang="sv-SE" sz="2400" b="1" dirty="0"/>
              <a:t> at the </a:t>
            </a:r>
            <a:r>
              <a:rPr lang="sv-SE" sz="2400" b="1" dirty="0" err="1"/>
              <a:t>Estonian</a:t>
            </a:r>
            <a:r>
              <a:rPr lang="sv-SE" sz="2400" b="1" dirty="0"/>
              <a:t> </a:t>
            </a:r>
            <a:r>
              <a:rPr lang="sv-SE" sz="2400" b="1" dirty="0" err="1"/>
              <a:t>embassy</a:t>
            </a:r>
            <a:r>
              <a:rPr lang="sv-SE" sz="2400" b="1" dirty="0"/>
              <a:t> in Stockholm 2005</a:t>
            </a:r>
            <a:endParaRPr lang="cs-CZ" sz="2400" b="1" dirty="0"/>
          </a:p>
          <a:p>
            <a:endParaRPr lang="en-GB" sz="2400" dirty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sz="2400" dirty="0"/>
          </a:p>
          <a:p>
            <a:pPr>
              <a:buNone/>
            </a:pPr>
            <a:endParaRPr lang="lt-LT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rgbClr val="304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pic>
        <p:nvPicPr>
          <p:cNvPr id="5" name="Picture 4" descr="baac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49126"/>
            <a:ext cx="785818" cy="39379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7322363" y="606405"/>
            <a:ext cx="107157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428596" y="6500810"/>
            <a:ext cx="8229600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lt-L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001024" y="714356"/>
            <a:ext cx="100013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sv-SE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sv-SE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IASA Nordic </a:t>
            </a:r>
            <a:r>
              <a:rPr lang="sv-SE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Branch</a:t>
            </a:r>
            <a:endParaRPr lang="sv-SE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sv-SE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26-27 May 2015</a:t>
            </a:r>
          </a:p>
          <a:p>
            <a:pPr algn="ctr">
              <a:spcBef>
                <a:spcPct val="0"/>
              </a:spcBef>
              <a:defRPr/>
            </a:pPr>
            <a:endParaRPr lang="lt-LT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17249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7143800" cy="1214422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Activities</a:t>
            </a:r>
            <a:endParaRPr lang="lt-LT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The 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Riga Seminar under the BAAC “rule” was held in Riga in October 2005</a:t>
            </a:r>
            <a:endParaRPr lang="lv-LV" sz="2400" b="1" dirty="0" smtClean="0"/>
          </a:p>
          <a:p>
            <a:r>
              <a:rPr lang="lv-LV" sz="2400" b="1" dirty="0" smtClean="0"/>
              <a:t>Annual conferences, rotating between 3 Baltic States (exception – 2012 in Helsinki)</a:t>
            </a:r>
            <a:endParaRPr lang="en-US" sz="2400" dirty="0" smtClean="0"/>
          </a:p>
          <a:p>
            <a:r>
              <a:rPr lang="en-US" sz="2400" b="1" dirty="0" smtClean="0"/>
              <a:t>Workshops in all three countries</a:t>
            </a:r>
          </a:p>
          <a:p>
            <a:r>
              <a:rPr lang="en-US" sz="2400" b="1" dirty="0" smtClean="0"/>
              <a:t>Meetings around specific issues</a:t>
            </a:r>
          </a:p>
          <a:p>
            <a:r>
              <a:rPr lang="en-US" sz="2400" b="1" dirty="0" smtClean="0"/>
              <a:t>Joint IASA-BAAC conference</a:t>
            </a:r>
            <a:r>
              <a:rPr lang="lv-LV" sz="2400" b="1" dirty="0" smtClean="0"/>
              <a:t>s</a:t>
            </a:r>
            <a:r>
              <a:rPr lang="en-US" sz="2400" b="1" dirty="0" smtClean="0"/>
              <a:t> </a:t>
            </a:r>
          </a:p>
          <a:p>
            <a:pPr lvl="1"/>
            <a:r>
              <a:rPr lang="en-US" sz="2000" b="1" dirty="0" smtClean="0"/>
              <a:t>Building an Archive for the Future: </a:t>
            </a:r>
            <a:r>
              <a:rPr lang="en-US" sz="2000" dirty="0" smtClean="0"/>
              <a:t>Riga, Latvia 2007</a:t>
            </a:r>
          </a:p>
          <a:p>
            <a:pPr lvl="2"/>
            <a:r>
              <a:rPr lang="en-US" sz="1300" dirty="0" smtClean="0"/>
              <a:t>Hosted by the Latvian Television</a:t>
            </a:r>
          </a:p>
          <a:p>
            <a:pPr lvl="1"/>
            <a:r>
              <a:rPr lang="en-US" sz="2000" b="1" dirty="0" smtClean="0"/>
              <a:t>Open Doors: New Ideas, New Technologies: </a:t>
            </a:r>
            <a:r>
              <a:rPr lang="lv-LV" sz="2000" dirty="0" smtClean="0"/>
              <a:t>Vilnius, Lithuania</a:t>
            </a:r>
            <a:r>
              <a:rPr lang="nb-NO" sz="2000" dirty="0" smtClean="0"/>
              <a:t> 2013</a:t>
            </a:r>
          </a:p>
          <a:p>
            <a:pPr lvl="2"/>
            <a:r>
              <a:rPr lang="en-US" sz="1300" dirty="0" smtClean="0"/>
              <a:t>Hosted </a:t>
            </a:r>
            <a:r>
              <a:rPr lang="en-US" sz="1300" dirty="0"/>
              <a:t>by the </a:t>
            </a:r>
            <a:r>
              <a:rPr lang="en-US" sz="1300" dirty="0" smtClean="0"/>
              <a:t>Vilnius University Faculty of Communication, with conference partners National Museum of Lithuania and Lithuanian Archivists’ Association</a:t>
            </a:r>
          </a:p>
          <a:p>
            <a:pPr marL="0" indent="0">
              <a:buNone/>
            </a:pPr>
            <a:endParaRPr lang="en-US" sz="21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rgbClr val="304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pic>
        <p:nvPicPr>
          <p:cNvPr id="5" name="Picture 4" descr="baac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49126"/>
            <a:ext cx="785818" cy="39379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001024" y="714356"/>
            <a:ext cx="100013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sz="3600" noProof="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7322363" y="606405"/>
            <a:ext cx="107157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428596" y="6500810"/>
            <a:ext cx="8229600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Activities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endParaRPr kumimoji="0" lang="lt-L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001024" y="714356"/>
            <a:ext cx="100013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sv-SE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sv-SE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IASA Nordic </a:t>
            </a:r>
            <a:r>
              <a:rPr lang="sv-SE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Branch</a:t>
            </a:r>
            <a:endParaRPr lang="sv-SE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sv-SE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26-27 May 2015</a:t>
            </a:r>
          </a:p>
          <a:p>
            <a:pPr algn="ctr">
              <a:spcBef>
                <a:spcPct val="0"/>
              </a:spcBef>
              <a:defRPr/>
            </a:pPr>
            <a:endParaRPr lang="lt-LT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7143800" cy="1214422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Activities</a:t>
            </a:r>
            <a:endParaRPr lang="lt-LT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400" b="1" dirty="0" smtClean="0">
                <a:hlinkClick r:id="rId3"/>
              </a:rPr>
              <a:t>www.baacouncil.org</a:t>
            </a:r>
            <a:r>
              <a:rPr lang="lv-LV" sz="2400" b="1" dirty="0" smtClean="0"/>
              <a:t> - BAAC website, includes:</a:t>
            </a:r>
          </a:p>
          <a:p>
            <a:pPr marL="0" indent="0">
              <a:buNone/>
            </a:pPr>
            <a:r>
              <a:rPr lang="lv-LV" sz="2400" b="1" dirty="0"/>
              <a:t>	</a:t>
            </a:r>
            <a:r>
              <a:rPr lang="lv-LV" sz="2400" dirty="0" smtClean="0"/>
              <a:t>- blog posts </a:t>
            </a:r>
          </a:p>
          <a:p>
            <a:pPr marL="0" indent="0">
              <a:buNone/>
            </a:pPr>
            <a:r>
              <a:rPr lang="lv-LV" sz="2400" dirty="0"/>
              <a:t>	</a:t>
            </a:r>
            <a:r>
              <a:rPr lang="lv-LV" sz="2400" dirty="0" smtClean="0"/>
              <a:t>- conference information</a:t>
            </a:r>
          </a:p>
          <a:p>
            <a:pPr marL="0" indent="0">
              <a:buNone/>
            </a:pPr>
            <a:r>
              <a:rPr lang="lv-LV" sz="2400" dirty="0"/>
              <a:t>	</a:t>
            </a:r>
            <a:r>
              <a:rPr lang="lv-LV" sz="2400" dirty="0" smtClean="0"/>
              <a:t>- reports and photos from past events</a:t>
            </a:r>
          </a:p>
          <a:p>
            <a:pPr marL="0" indent="0">
              <a:buNone/>
            </a:pPr>
            <a:r>
              <a:rPr lang="lv-LV" sz="2400" dirty="0"/>
              <a:t>	</a:t>
            </a:r>
            <a:r>
              <a:rPr lang="lv-LV" sz="2400" dirty="0" smtClean="0"/>
              <a:t>- presentations from previous conferences, and other 	info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rgbClr val="304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pic>
        <p:nvPicPr>
          <p:cNvPr id="5" name="Picture 4" descr="baac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3900" y="249126"/>
            <a:ext cx="785818" cy="39379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001024" y="714356"/>
            <a:ext cx="100013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sz="3600" noProof="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7322363" y="606405"/>
            <a:ext cx="107157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428596" y="6500810"/>
            <a:ext cx="8229600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Activities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endParaRPr kumimoji="0" lang="lt-L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001024" y="714356"/>
            <a:ext cx="100013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sv-SE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sv-SE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IASA Nordic </a:t>
            </a:r>
            <a:r>
              <a:rPr lang="sv-SE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Branch</a:t>
            </a:r>
            <a:endParaRPr lang="sv-SE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sv-SE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26-27 May 2015</a:t>
            </a:r>
          </a:p>
          <a:p>
            <a:pPr algn="ctr">
              <a:spcBef>
                <a:spcPct val="0"/>
              </a:spcBef>
              <a:defRPr/>
            </a:pPr>
            <a:endParaRPr lang="lt-LT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0689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71462"/>
            <a:ext cx="7143800" cy="1214422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Members</a:t>
            </a:r>
            <a:endParaRPr lang="lt-LT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dirty="0" smtClean="0"/>
              <a:t>   </a:t>
            </a:r>
          </a:p>
          <a:p>
            <a:pPr>
              <a:buNone/>
            </a:pPr>
            <a:r>
              <a:rPr lang="en-GB" sz="2400" b="1" dirty="0" smtClean="0">
                <a:solidFill>
                  <a:srgbClr val="C00000"/>
                </a:solidFill>
              </a:rPr>
              <a:t>BAAC</a:t>
            </a:r>
            <a:r>
              <a:rPr lang="en-GB" sz="2400" dirty="0" smtClean="0"/>
              <a:t> membership of 2014:</a:t>
            </a:r>
          </a:p>
          <a:p>
            <a:pPr>
              <a:buNone/>
            </a:pPr>
            <a:endParaRPr lang="en-GB" sz="2400" dirty="0" smtClean="0"/>
          </a:p>
          <a:p>
            <a:r>
              <a:rPr lang="en-GB" sz="2600" dirty="0" smtClean="0"/>
              <a:t>29 Individual members, representing mostly Baltic and Scandinavian countries, but also from Canada and USA</a:t>
            </a:r>
          </a:p>
          <a:p>
            <a:r>
              <a:rPr lang="en-GB" sz="2400" dirty="0" smtClean="0"/>
              <a:t>4 Honorary members</a:t>
            </a:r>
            <a:endParaRPr lang="en-GB" sz="2400" dirty="0"/>
          </a:p>
          <a:p>
            <a:r>
              <a:rPr lang="en-GB" sz="2600" dirty="0" smtClean="0"/>
              <a:t>1</a:t>
            </a:r>
            <a:r>
              <a:rPr lang="lt-LT" sz="2600" dirty="0"/>
              <a:t>5</a:t>
            </a:r>
            <a:r>
              <a:rPr lang="en-GB" sz="2600" dirty="0" smtClean="0"/>
              <a:t> Institutional members, which include 2 new members:</a:t>
            </a:r>
          </a:p>
          <a:p>
            <a:pPr marL="400050" lvl="1" indent="0">
              <a:buNone/>
            </a:pPr>
            <a:r>
              <a:rPr lang="en-GB" sz="2200" dirty="0" smtClean="0"/>
              <a:t>- National Library of Latvia</a:t>
            </a:r>
          </a:p>
          <a:p>
            <a:pPr marL="400050" lvl="1" indent="0">
              <a:buNone/>
            </a:pPr>
            <a:r>
              <a:rPr lang="en-GB" sz="2200" dirty="0" smtClean="0"/>
              <a:t>- </a:t>
            </a:r>
            <a:r>
              <a:rPr lang="en-GB" sz="2200" dirty="0"/>
              <a:t>Sibelius Academy Library (Finland)</a:t>
            </a:r>
          </a:p>
          <a:p>
            <a:pPr marL="0" indent="0">
              <a:buNone/>
            </a:pPr>
            <a:endParaRPr lang="lt-LT" sz="2600" dirty="0"/>
          </a:p>
        </p:txBody>
      </p:sp>
      <p:sp>
        <p:nvSpPr>
          <p:cNvPr id="4" name="Rectangle 3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rgbClr val="304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5" name="Picture 4" descr="baac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49126"/>
            <a:ext cx="785818" cy="39379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7322363" y="606405"/>
            <a:ext cx="107157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428596" y="6500810"/>
            <a:ext cx="8229600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endParaRPr kumimoji="0" lang="lt-L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0" y="2667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929586" y="714356"/>
            <a:ext cx="100013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sv-SE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sv-SE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IASA Nordic </a:t>
            </a:r>
            <a:r>
              <a:rPr lang="sv-SE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Branch</a:t>
            </a:r>
            <a:endParaRPr lang="sv-SE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sv-SE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26-27 May 2015</a:t>
            </a:r>
          </a:p>
          <a:p>
            <a:pPr algn="ctr">
              <a:spcBef>
                <a:spcPct val="0"/>
              </a:spcBef>
              <a:defRPr/>
            </a:pPr>
            <a:endParaRPr lang="lt-LT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741</Words>
  <Application>Microsoft Office PowerPoint</Application>
  <PresentationFormat>Skærmshow (4:3)</PresentationFormat>
  <Paragraphs>147</Paragraphs>
  <Slides>13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13</vt:i4>
      </vt:variant>
    </vt:vector>
  </HeadingPairs>
  <TitlesOfParts>
    <vt:vector size="14" baseType="lpstr">
      <vt:lpstr>Office Theme</vt:lpstr>
      <vt:lpstr> 2005 – 2015</vt:lpstr>
      <vt:lpstr>What is BAAC?</vt:lpstr>
      <vt:lpstr>How did it start?</vt:lpstr>
      <vt:lpstr>How did it start?</vt:lpstr>
      <vt:lpstr>How did it start?</vt:lpstr>
      <vt:lpstr>How did it start?</vt:lpstr>
      <vt:lpstr>Activities</vt:lpstr>
      <vt:lpstr>Activities</vt:lpstr>
      <vt:lpstr>Members</vt:lpstr>
      <vt:lpstr>Currently</vt:lpstr>
      <vt:lpstr>Challenges</vt:lpstr>
      <vt:lpstr>Positives</vt:lpstr>
      <vt:lpstr>THANK YOU! Gunnel Jönsson coordinator IASA Nordic Branch gunnel.jonsson55@gmail.com  Zane Grosa President BAAC zane@baacouncil.org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REPORT 2007 - 2008</dc:title>
  <dc:creator>As</dc:creator>
  <cp:lastModifiedBy>mette charis buchman</cp:lastModifiedBy>
  <cp:revision>125</cp:revision>
  <dcterms:created xsi:type="dcterms:W3CDTF">2008-09-22T11:27:35Z</dcterms:created>
  <dcterms:modified xsi:type="dcterms:W3CDTF">2015-06-07T15:26:18Z</dcterms:modified>
</cp:coreProperties>
</file>