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66" r:id="rId2"/>
    <p:sldId id="310" r:id="rId3"/>
    <p:sldId id="368" r:id="rId4"/>
    <p:sldId id="375" r:id="rId5"/>
    <p:sldId id="376" r:id="rId6"/>
    <p:sldId id="377" r:id="rId7"/>
    <p:sldId id="314" r:id="rId8"/>
    <p:sldId id="378" r:id="rId9"/>
    <p:sldId id="379" r:id="rId10"/>
    <p:sldId id="380" r:id="rId11"/>
    <p:sldId id="356" r:id="rId12"/>
    <p:sldId id="355" r:id="rId13"/>
    <p:sldId id="317" r:id="rId14"/>
    <p:sldId id="398" r:id="rId15"/>
    <p:sldId id="372" r:id="rId16"/>
    <p:sldId id="373" r:id="rId17"/>
    <p:sldId id="320" r:id="rId18"/>
    <p:sldId id="330" r:id="rId19"/>
    <p:sldId id="385" r:id="rId20"/>
    <p:sldId id="386" r:id="rId21"/>
    <p:sldId id="400" r:id="rId22"/>
    <p:sldId id="401" r:id="rId23"/>
    <p:sldId id="399" r:id="rId24"/>
    <p:sldId id="402" r:id="rId25"/>
    <p:sldId id="362" r:id="rId26"/>
    <p:sldId id="364" r:id="rId27"/>
    <p:sldId id="403" r:id="rId28"/>
    <p:sldId id="316" r:id="rId29"/>
    <p:sldId id="326" r:id="rId30"/>
    <p:sldId id="327" r:id="rId31"/>
    <p:sldId id="348" r:id="rId32"/>
    <p:sldId id="331" r:id="rId33"/>
    <p:sldId id="388" r:id="rId34"/>
    <p:sldId id="389" r:id="rId35"/>
    <p:sldId id="393" r:id="rId36"/>
    <p:sldId id="332" r:id="rId37"/>
    <p:sldId id="390" r:id="rId38"/>
    <p:sldId id="394" r:id="rId39"/>
    <p:sldId id="404" r:id="rId40"/>
    <p:sldId id="391" r:id="rId41"/>
    <p:sldId id="395" r:id="rId42"/>
    <p:sldId id="396" r:id="rId43"/>
    <p:sldId id="397" r:id="rId44"/>
    <p:sldId id="371" r:id="rId45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46FFBB-AC58-45EC-BF63-6BAEA1774C2E}" type="datetimeFigureOut">
              <a:rPr lang="da-DK"/>
              <a:pPr>
                <a:defRPr/>
              </a:pPr>
              <a:t>19-05-2015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E23A72-148B-4578-B4B2-E3990F1CC6D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6246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E545C9-4B74-4C3E-8DF7-5946A112CA53}" type="slidenum">
              <a:rPr lang="da-DK" smtClean="0"/>
              <a:pPr/>
              <a:t>28</a:t>
            </a:fld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920E8-006B-4E02-BF3F-67049ADC4636}" type="datetimeFigureOut">
              <a:rPr lang="da-DK"/>
              <a:pPr>
                <a:defRPr/>
              </a:pPr>
              <a:t>19-05-2015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C7C32-6CD3-4E89-A1B3-49C5B8E9649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C44B-F4A2-4B6E-AFE6-BF589941CCF2}" type="datetimeFigureOut">
              <a:rPr lang="da-DK"/>
              <a:pPr>
                <a:defRPr/>
              </a:pPr>
              <a:t>19-05-2015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B1C77-F346-49EC-A164-2AE491EFCC4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A5E6-5D2A-45D4-ABFB-64364BCEDB82}" type="datetimeFigureOut">
              <a:rPr lang="da-DK"/>
              <a:pPr>
                <a:defRPr/>
              </a:pPr>
              <a:t>19-05-2015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ADEE-7695-4F84-A939-E20087A6076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9C5F6-4A65-444E-91D6-D7D7B7D6F776}" type="datetimeFigureOut">
              <a:rPr lang="da-DK"/>
              <a:pPr>
                <a:defRPr/>
              </a:pPr>
              <a:t>19-05-2015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3CE5F-8EF6-4BA6-8793-852A2BC44C3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74F6-1ED0-4978-B852-AA7D83CCDD36}" type="datetimeFigureOut">
              <a:rPr lang="da-DK"/>
              <a:pPr>
                <a:defRPr/>
              </a:pPr>
              <a:t>19-05-2015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2721F-A655-4710-B679-20023E15C05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ED42-0544-42C0-8683-CC1B4A3E5866}" type="datetimeFigureOut">
              <a:rPr lang="da-DK"/>
              <a:pPr>
                <a:defRPr/>
              </a:pPr>
              <a:t>19-05-2015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4B70-92CE-485E-8547-9ED4319ED52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154C9-C6B0-48AA-A23B-06A7DDC6F2B3}" type="datetimeFigureOut">
              <a:rPr lang="da-DK"/>
              <a:pPr>
                <a:defRPr/>
              </a:pPr>
              <a:t>19-05-2015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65F9-4983-4C47-893A-D0C58BCEBD4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34C8E-BCD6-447D-8FE3-C11A48A929F6}" type="datetimeFigureOut">
              <a:rPr lang="da-DK"/>
              <a:pPr>
                <a:defRPr/>
              </a:pPr>
              <a:t>19-05-2015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201C-8BAD-414A-807E-C954A049765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B6B07-7A60-4734-ABDB-CEF8A741F6C9}" type="datetimeFigureOut">
              <a:rPr lang="da-DK"/>
              <a:pPr>
                <a:defRPr/>
              </a:pPr>
              <a:t>19-05-2015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F345E-77CA-457D-B978-F50858F5E62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7ED86-D916-4191-A201-37D30315390A}" type="datetimeFigureOut">
              <a:rPr lang="da-DK"/>
              <a:pPr>
                <a:defRPr/>
              </a:pPr>
              <a:t>19-05-2015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9FD0-E870-40D6-89DF-FADD8B788D2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64ADC-3107-4BAA-8401-15A386A589E9}" type="datetimeFigureOut">
              <a:rPr lang="da-DK"/>
              <a:pPr>
                <a:defRPr/>
              </a:pPr>
              <a:t>19-05-2015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3FB7F-FF29-4696-ABD3-7AD3141AD1C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3075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B856DE-F37C-4370-9D8E-9F68F24332F0}" type="datetimeFigureOut">
              <a:rPr lang="da-DK"/>
              <a:pPr>
                <a:defRPr/>
              </a:pPr>
              <a:t>19-05-2015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FBCD02-BE76-4032-A7DE-E0013DDD2AB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icpmWShvGN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joinus.dk/idea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3B0KLCPYc68?t=2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youtu.be/8cSSygwCAH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dr.dk/event/melodigrandprix/video-fra-venstre-til-hoejre-politikere-oensker-basim-held-og-lykk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kb.dk\Data\KB-Faelles\Netarkivet\ESC%202014\foredrag\20140523_0734_58.wmv" TargetMode="External"/><Relationship Id="rId4" Type="http://schemas.openxmlformats.org/officeDocument/2006/relationships/hyperlink" Target="http://www.dr.dk/melodigrandprix/Nyheder/2014/05/10180258.ht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Screenshot 2014-05-23 08.19.31.png"/>
          <p:cNvPicPr>
            <a:picLocks noChangeAspect="1"/>
          </p:cNvPicPr>
          <p:nvPr/>
        </p:nvPicPr>
        <p:blipFill>
          <a:blip r:embed="rId2" cstate="print"/>
          <a:srcRect r="12022"/>
          <a:stretch>
            <a:fillRect/>
          </a:stretch>
        </p:blipFill>
        <p:spPr>
          <a:xfrm>
            <a:off x="1403648" y="1772816"/>
            <a:ext cx="6336704" cy="5085184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755576" y="1124744"/>
            <a:ext cx="756084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400" smtClean="0"/>
              <a:t>Everything about ESC is preserved for the future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ESC 2014 Project</a:t>
            </a:r>
            <a:endParaRPr kumimoji="0" lang="da-DK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ESC 2014 Project</a:t>
            </a:r>
            <a:endParaRPr lang="da-DK" smtClean="0"/>
          </a:p>
        </p:txBody>
      </p:sp>
      <p:sp>
        <p:nvSpPr>
          <p:cNvPr id="3584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da-DK" sz="2400" dirty="0" smtClean="0">
                <a:latin typeface="Arial" pitchFamily="34" charset="0"/>
                <a:cs typeface="Arial" pitchFamily="34" charset="0"/>
              </a:rPr>
              <a:t>Project description  (January 2014)</a:t>
            </a:r>
          </a:p>
          <a:p>
            <a:pPr eaLnBrk="1" hangingPunct="1">
              <a:buFont typeface="Arial" charset="0"/>
              <a:buNone/>
            </a:pPr>
            <a:endParaRPr lang="da-DK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Ongoing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event harvest up to the Eurovision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Song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Contest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in Copenhagen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10</a:t>
            </a:r>
            <a:r>
              <a:rPr lang="da-DK" sz="1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May 2014 </a:t>
            </a:r>
            <a:br>
              <a:rPr lang="da-DK" sz="1600" dirty="0" smtClean="0">
                <a:latin typeface="Arial" pitchFamily="34" charset="0"/>
                <a:cs typeface="Arial" pitchFamily="34" charset="0"/>
              </a:rPr>
            </a:b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Focusing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ESC 2014 as an online event,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especially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social 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media (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including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AV)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a-DK" sz="1600" dirty="0" smtClean="0">
                <a:latin typeface="Arial" pitchFamily="34" charset="0"/>
                <a:cs typeface="Arial" pitchFamily="34" charset="0"/>
              </a:rPr>
            </a:b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Creation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archive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overseen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reseachers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and specialists,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, in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collaboration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Netarchive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curators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, find and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add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material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provide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quality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control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a-DK" sz="1600" dirty="0" smtClean="0">
                <a:latin typeface="Arial" pitchFamily="34" charset="0"/>
                <a:cs typeface="Arial" pitchFamily="34" charset="0"/>
              </a:rPr>
            </a:b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da-DK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archive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limited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to the Danish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contest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(Dansk Melodi Grand Prix) and the international ESC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contest</a:t>
            </a: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</a:pPr>
            <a:endParaRPr lang="da-DK" sz="1200" dirty="0" smtClean="0"/>
          </a:p>
          <a:p>
            <a:pPr eaLnBrk="1" hangingPunct="1"/>
            <a:endParaRPr lang="da-DK" sz="1200" dirty="0" smtClean="0"/>
          </a:p>
          <a:p>
            <a:pPr eaLnBrk="1" hangingPunct="1">
              <a:buFont typeface="Arial" charset="0"/>
              <a:buNone/>
            </a:pPr>
            <a:endParaRPr lang="da-DK" sz="1200" dirty="0" smtClean="0"/>
          </a:p>
          <a:p>
            <a:pPr eaLnBrk="1" hangingPunct="1">
              <a:buFont typeface="Arial" charset="0"/>
              <a:buNone/>
            </a:pPr>
            <a:endParaRPr lang="da-DK" sz="1200" dirty="0" smtClean="0"/>
          </a:p>
          <a:p>
            <a:pPr eaLnBrk="1" hangingPunct="1">
              <a:buFont typeface="Arial" charset="0"/>
              <a:buNone/>
            </a:pPr>
            <a:endParaRPr lang="da-DK" sz="1200" dirty="0" smtClean="0"/>
          </a:p>
        </p:txBody>
      </p:sp>
      <p:cxnSp>
        <p:nvCxnSpPr>
          <p:cNvPr id="5" name="Lige forbindelse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forbindelse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000066"/>
                </a:solidFill>
                <a:latin typeface="Palatino Linotype" pitchFamily="18" charset="0"/>
              </a:rPr>
              <a:t>The Problem:</a:t>
            </a:r>
            <a:endParaRPr lang="da-DK" dirty="0" smtClean="0"/>
          </a:p>
        </p:txBody>
      </p:sp>
      <p:sp>
        <p:nvSpPr>
          <p:cNvPr id="6" name="Pladsholder til indhold 3"/>
          <p:cNvSpPr txBox="1">
            <a:spLocks/>
          </p:cNvSpPr>
          <p:nvPr/>
        </p:nvSpPr>
        <p:spPr bwMode="auto">
          <a:xfrm>
            <a:off x="457200" y="1340769"/>
            <a:ext cx="82296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is – in a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nutshell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really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big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data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da-DK" sz="1600" dirty="0" smtClean="0">
                <a:latin typeface="Arial" pitchFamily="34" charset="0"/>
                <a:cs typeface="Arial" pitchFamily="34" charset="0"/>
                <a:hlinkClick r:id="rId2"/>
              </a:rPr>
              <a:t>http://youtu.be/icpmWShvGNk</a:t>
            </a: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kumimoji="0" lang="da-DK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ige forbindelse 2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2" descr="C:\Users\hess\AppData\Local\Microsoft\Windows\Temporary Internet Files\Content.Outlook\X3W5VZPJ\WP_20140508_00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8179700" cy="46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The </a:t>
            </a:r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Control</a:t>
            </a:r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 Center</a:t>
            </a:r>
            <a:endParaRPr lang="da-DK" smtClean="0"/>
          </a:p>
        </p:txBody>
      </p:sp>
      <p:sp>
        <p:nvSpPr>
          <p:cNvPr id="5" name="Pladsholder til indhold 3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0081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- a manual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experience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Results</a:t>
            </a:r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 &amp; </a:t>
            </a:r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Experiences</a:t>
            </a:r>
            <a:endParaRPr lang="da-DK" smtClean="0"/>
          </a:p>
        </p:txBody>
      </p:sp>
      <p:sp>
        <p:nvSpPr>
          <p:cNvPr id="39939" name="Pladsholder til indhold 3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0081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da-DK" sz="1600" smtClean="0">
                <a:latin typeface="Arial" pitchFamily="34" charset="0"/>
                <a:cs typeface="Arial" pitchFamily="34" charset="0"/>
              </a:rPr>
              <a:t>From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1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had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cut out for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us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by the (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now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dreaded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)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dynamic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content: </a:t>
            </a:r>
          </a:p>
        </p:txBody>
      </p:sp>
      <p:pic>
        <p:nvPicPr>
          <p:cNvPr id="3994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8274327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Lige forbindelse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Opening</a:t>
            </a:r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 of the 1</a:t>
            </a:r>
            <a:r>
              <a:rPr lang="da-DK" baseline="30000" smtClean="0">
                <a:solidFill>
                  <a:srgbClr val="000066"/>
                </a:solidFill>
                <a:latin typeface="Palatino Linotype" pitchFamily="18" charset="0"/>
              </a:rPr>
              <a:t>st</a:t>
            </a:r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 semi-final:</a:t>
            </a:r>
            <a:endParaRPr lang="da-DK" smtClean="0"/>
          </a:p>
        </p:txBody>
      </p:sp>
      <p:cxnSp>
        <p:nvCxnSpPr>
          <p:cNvPr id="4" name="Lige forbindelse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indhold 3"/>
          <p:cNvSpPr txBox="1">
            <a:spLocks/>
          </p:cNvSpPr>
          <p:nvPr/>
        </p:nvSpPr>
        <p:spPr bwMode="auto">
          <a:xfrm>
            <a:off x="539552" y="1340768"/>
            <a:ext cx="82296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a-DK" sz="1600" dirty="0" smtClean="0">
                <a:latin typeface="Arial" pitchFamily="34" charset="0"/>
                <a:cs typeface="Arial" pitchFamily="34" charset="0"/>
                <a:hlinkClick r:id="rId2"/>
              </a:rPr>
              <a:t>http://youtu.be/3B0KLCPYc68?t=2m</a:t>
            </a: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da-DK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Results</a:t>
            </a:r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 &amp; </a:t>
            </a:r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Experiences</a:t>
            </a:r>
            <a:endParaRPr lang="da-DK" smtClean="0"/>
          </a:p>
        </p:txBody>
      </p:sp>
      <p:sp>
        <p:nvSpPr>
          <p:cNvPr id="39939" name="Pladsholder til indhold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440161"/>
          </a:xfrm>
        </p:spPr>
        <p:txBody>
          <a:bodyPr/>
          <a:lstStyle/>
          <a:p>
            <a:pPr eaLnBrk="1" hangingPunct="1">
              <a:buNone/>
            </a:pPr>
            <a:r>
              <a:rPr lang="da-DK" sz="1600" smtClean="0">
                <a:latin typeface="Arial" pitchFamily="34" charset="0"/>
                <a:cs typeface="Arial" pitchFamily="34" charset="0"/>
              </a:rPr>
              <a:t>From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1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had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cut out for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us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by the (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now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dreaded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)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dynamic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content: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247579" cy="339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4248472" cy="33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Results</a:t>
            </a:r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 &amp; </a:t>
            </a:r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Experiences</a:t>
            </a:r>
            <a:endParaRPr lang="da-DK" smtClean="0"/>
          </a:p>
        </p:txBody>
      </p:sp>
      <p:sp>
        <p:nvSpPr>
          <p:cNvPr id="44035" name="Pladsholder til indhol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528392"/>
          </a:xfrm>
        </p:spPr>
        <p:txBody>
          <a:bodyPr/>
          <a:lstStyle/>
          <a:p>
            <a:pPr>
              <a:buNone/>
            </a:pP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Static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pages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dynamic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elements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archived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without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any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problems.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sites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news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sites, fan sites and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betting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pages</a:t>
            </a:r>
          </a:p>
          <a:p>
            <a:pPr>
              <a:buFont typeface="Arial" charset="0"/>
              <a:buNone/>
            </a:pP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lot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sites have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levels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demands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keep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close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watch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, for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instance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newly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sprouted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sub-pages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etc.</a:t>
            </a:r>
          </a:p>
        </p:txBody>
      </p:sp>
      <p:cxnSp>
        <p:nvCxnSpPr>
          <p:cNvPr id="4" name="Lige forbindelse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2" cstate="print"/>
          <a:srcRect r="31081" b="47257"/>
          <a:stretch>
            <a:fillRect/>
          </a:stretch>
        </p:blipFill>
        <p:spPr bwMode="auto">
          <a:xfrm>
            <a:off x="611560" y="2636912"/>
            <a:ext cx="80283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Results</a:t>
            </a:r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 &amp; </a:t>
            </a:r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Experiences</a:t>
            </a:r>
            <a:endParaRPr lang="da-DK" smtClean="0"/>
          </a:p>
        </p:txBody>
      </p:sp>
      <p:sp>
        <p:nvSpPr>
          <p:cNvPr id="46083" name="Pladsholder til indhol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96470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a-DK" sz="1600" smtClean="0">
                <a:latin typeface="Arial" pitchFamily="34" charset="0"/>
                <a:cs typeface="Arial" pitchFamily="34" charset="0"/>
              </a:rPr>
              <a:t>Social media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enormous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in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scope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charset="0"/>
              <a:buNone/>
            </a:pPr>
            <a:r>
              <a:rPr lang="da-DK" sz="1600" b="1" smtClean="0">
                <a:latin typeface="Arial" pitchFamily="34" charset="0"/>
                <a:cs typeface="Arial" pitchFamily="34" charset="0"/>
              </a:rPr>
              <a:t>	</a:t>
            </a:r>
            <a:r>
              <a:rPr lang="da-DK" sz="16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321.000 videos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query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”Eurovision 2014”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charset="0"/>
              <a:buNone/>
            </a:pPr>
            <a:endParaRPr lang="da-DK" sz="2400" smtClean="0"/>
          </a:p>
          <a:p>
            <a:pPr>
              <a:buFont typeface="Arial" charset="0"/>
              <a:buNone/>
            </a:pPr>
            <a:endParaRPr lang="da-DK" sz="2400" smtClean="0"/>
          </a:p>
          <a:p>
            <a:pPr>
              <a:buFont typeface="Arial" charset="0"/>
              <a:buNone/>
            </a:pPr>
            <a:endParaRPr lang="da-DK" sz="2400" smtClean="0"/>
          </a:p>
          <a:p>
            <a:pPr>
              <a:buFont typeface="Arial" charset="0"/>
              <a:buNone/>
            </a:pPr>
            <a:endParaRPr lang="da-DK" sz="2400" smtClean="0"/>
          </a:p>
          <a:p>
            <a:pPr>
              <a:buFont typeface="Arial" charset="0"/>
              <a:buNone/>
            </a:pPr>
            <a:r>
              <a:rPr lang="da-DK" sz="2400" smtClean="0"/>
              <a:t>	</a:t>
            </a:r>
            <a:endParaRPr lang="da-DK" sz="2400" u="sng" smtClean="0"/>
          </a:p>
          <a:p>
            <a:pPr>
              <a:buFont typeface="Arial" charset="0"/>
              <a:buNone/>
            </a:pPr>
            <a:endParaRPr lang="da-DK" sz="2400" smtClean="0"/>
          </a:p>
        </p:txBody>
      </p:sp>
      <p:sp>
        <p:nvSpPr>
          <p:cNvPr id="5" name="Rektangel 4"/>
          <p:cNvSpPr/>
          <p:nvPr/>
        </p:nvSpPr>
        <p:spPr>
          <a:xfrm>
            <a:off x="7596336" y="3501008"/>
            <a:ext cx="1008112" cy="28803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7" name="Lige pilforbindelse 6"/>
          <p:cNvCxnSpPr/>
          <p:nvPr/>
        </p:nvCxnSpPr>
        <p:spPr>
          <a:xfrm>
            <a:off x="1979712" y="2204864"/>
            <a:ext cx="5544616" cy="1368152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/>
          <a:srcRect l="32157"/>
          <a:stretch>
            <a:fillRect/>
          </a:stretch>
        </p:blipFill>
        <p:spPr bwMode="auto">
          <a:xfrm>
            <a:off x="1979712" y="1"/>
            <a:ext cx="4176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Pladsholder til indhold 2"/>
          <p:cNvSpPr>
            <a:spLocks noGrp="1"/>
          </p:cNvSpPr>
          <p:nvPr>
            <p:ph idx="1"/>
          </p:nvPr>
        </p:nvSpPr>
        <p:spPr>
          <a:xfrm>
            <a:off x="5652120" y="620688"/>
            <a:ext cx="3250704" cy="3312368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da-DK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13.668.244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Views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of the </a:t>
            </a:r>
          </a:p>
          <a:p>
            <a:pPr algn="r">
              <a:buFont typeface="Arial" charset="0"/>
              <a:buNone/>
            </a:pP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winning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song’s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official video </a:t>
            </a:r>
          </a:p>
          <a:p>
            <a:pPr algn="r">
              <a:buFont typeface="Arial" charset="0"/>
              <a:buNone/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(One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week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after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victory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da-DK" sz="16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860032" y="3212976"/>
            <a:ext cx="1296144" cy="36004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" name="Lige pilforbindelse 8"/>
          <p:cNvCxnSpPr/>
          <p:nvPr/>
        </p:nvCxnSpPr>
        <p:spPr>
          <a:xfrm flipH="1">
            <a:off x="5940152" y="1268760"/>
            <a:ext cx="792088" cy="1872208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forbindelse 5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Social media is more </a:t>
            </a:r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than</a:t>
            </a:r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 </a:t>
            </a:r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text</a:t>
            </a:r>
            <a:endParaRPr lang="da-DK" smtClean="0"/>
          </a:p>
        </p:txBody>
      </p:sp>
      <p:cxnSp>
        <p:nvCxnSpPr>
          <p:cNvPr id="7" name="Lige forbindelse 6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indhold 3"/>
          <p:cNvSpPr txBox="1">
            <a:spLocks/>
          </p:cNvSpPr>
          <p:nvPr/>
        </p:nvSpPr>
        <p:spPr bwMode="auto">
          <a:xfrm>
            <a:off x="457200" y="1340769"/>
            <a:ext cx="82296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endParaRPr kumimoji="0" lang="da-DK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7650" name="Picture 2" descr="https://infeusa.files.wordpress.com/2014/03/conchi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20888"/>
            <a:ext cx="370522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Pladsholder til indhold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7920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da-DK" sz="2400" smtClean="0">
                <a:latin typeface="Arial" pitchFamily="34" charset="0"/>
                <a:cs typeface="Arial" pitchFamily="34" charset="0"/>
              </a:rPr>
              <a:t> Adopted early December 2013 (RESAW)</a:t>
            </a:r>
          </a:p>
          <a:p>
            <a:pPr eaLnBrk="1" hangingPunct="1"/>
            <a:endParaRPr lang="da-DK" sz="1200" smtClean="0"/>
          </a:p>
          <a:p>
            <a:pPr eaLnBrk="1" hangingPunct="1"/>
            <a:endParaRPr lang="da-DK" sz="1200" smtClean="0"/>
          </a:p>
          <a:p>
            <a:pPr eaLnBrk="1" hangingPunct="1"/>
            <a:endParaRPr lang="da-DK" sz="1200" smtClean="0"/>
          </a:p>
          <a:p>
            <a:pPr eaLnBrk="1" hangingPunct="1"/>
            <a:endParaRPr lang="da-DK" sz="1200" smtClean="0"/>
          </a:p>
          <a:p>
            <a:pPr eaLnBrk="1" hangingPunct="1">
              <a:buFont typeface="Arial" charset="0"/>
              <a:buNone/>
            </a:pPr>
            <a:endParaRPr lang="da-DK" sz="1200" smtClean="0"/>
          </a:p>
          <a:p>
            <a:pPr eaLnBrk="1" hangingPunct="1">
              <a:buFont typeface="Arial" charset="0"/>
              <a:buNone/>
            </a:pPr>
            <a:endParaRPr lang="da-DK" sz="1200" smtClean="0"/>
          </a:p>
          <a:p>
            <a:pPr eaLnBrk="1" hangingPunct="1">
              <a:buFont typeface="Arial" charset="0"/>
              <a:buNone/>
            </a:pPr>
            <a:endParaRPr lang="da-DK" sz="1200" smtClean="0"/>
          </a:p>
        </p:txBody>
      </p:sp>
      <p:pic>
        <p:nvPicPr>
          <p:cNvPr id="34820" name="Billede 3" descr="JoinUs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159500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ESC 2014 Project</a:t>
            </a:r>
            <a:endParaRPr lang="da-DK" smtClean="0"/>
          </a:p>
        </p:txBody>
      </p:sp>
      <p:cxnSp>
        <p:nvCxnSpPr>
          <p:cNvPr id="6" name="Lige forbindelse 5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Social media is more </a:t>
            </a:r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than</a:t>
            </a:r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 </a:t>
            </a:r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text</a:t>
            </a:r>
            <a:endParaRPr lang="da-DK" smtClean="0"/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 bwMode="auto">
          <a:xfrm>
            <a:off x="457200" y="1412776"/>
            <a:ext cx="82296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and </a:t>
            </a:r>
            <a:r>
              <a:rPr kumimoji="0" lang="da-D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this</a:t>
            </a:r>
            <a:r>
              <a:rPr kumimoji="0" lang="da-D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</a:t>
            </a:r>
            <a:r>
              <a:rPr kumimoji="0" lang="da-DK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how</a:t>
            </a:r>
            <a:r>
              <a:rPr kumimoji="0" lang="da-D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a-DK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they</a:t>
            </a:r>
            <a:r>
              <a:rPr kumimoji="0" lang="da-D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a-DK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work</a:t>
            </a:r>
            <a:endParaRPr kumimoji="0" lang="da-D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Via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inter-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re-references</a:t>
            </a: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Lige forbindelse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Social media is more </a:t>
            </a:r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than</a:t>
            </a:r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 </a:t>
            </a:r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text</a:t>
            </a:r>
            <a:endParaRPr lang="da-DK" smtClean="0"/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 bwMode="auto">
          <a:xfrm>
            <a:off x="457200" y="1412776"/>
            <a:ext cx="82296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and </a:t>
            </a:r>
            <a:r>
              <a:rPr kumimoji="0" lang="da-D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this</a:t>
            </a:r>
            <a:r>
              <a:rPr kumimoji="0" lang="da-D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</a:t>
            </a:r>
            <a:r>
              <a:rPr kumimoji="0" lang="da-DK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how</a:t>
            </a:r>
            <a:r>
              <a:rPr kumimoji="0" lang="da-D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a-DK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they</a:t>
            </a:r>
            <a:r>
              <a:rPr kumimoji="0" lang="da-D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a-DK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work</a:t>
            </a:r>
            <a:endParaRPr kumimoji="0" lang="da-D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Via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inter-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re-references</a:t>
            </a: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Multi-</a:t>
            </a:r>
            <a:r>
              <a:rPr kumimoji="0" lang="da-DK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media</a:t>
            </a: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Lige forbindelse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Social media is more </a:t>
            </a:r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than</a:t>
            </a:r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 </a:t>
            </a:r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text</a:t>
            </a:r>
            <a:endParaRPr lang="da-DK" smtClean="0"/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 bwMode="auto">
          <a:xfrm>
            <a:off x="457200" y="1412776"/>
            <a:ext cx="82296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and </a:t>
            </a:r>
            <a:r>
              <a:rPr kumimoji="0" lang="da-D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this</a:t>
            </a:r>
            <a:r>
              <a:rPr kumimoji="0" lang="da-D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</a:t>
            </a:r>
            <a:r>
              <a:rPr kumimoji="0" lang="da-DK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how</a:t>
            </a:r>
            <a:r>
              <a:rPr kumimoji="0" lang="da-D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a-DK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they</a:t>
            </a:r>
            <a:r>
              <a:rPr kumimoji="0" lang="da-D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a-DK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work</a:t>
            </a:r>
            <a:endParaRPr kumimoji="0" lang="da-D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Via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inter-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re-references</a:t>
            </a: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Multi-</a:t>
            </a:r>
            <a:r>
              <a:rPr kumimoji="0" lang="da-DK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media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Visual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commentary</a:t>
            </a: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Lige forbindelse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Social media is more </a:t>
            </a:r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than</a:t>
            </a:r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 </a:t>
            </a:r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text</a:t>
            </a:r>
            <a:endParaRPr lang="da-DK" smtClean="0"/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 bwMode="auto">
          <a:xfrm>
            <a:off x="457200" y="1412776"/>
            <a:ext cx="82296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and </a:t>
            </a:r>
            <a:r>
              <a:rPr kumimoji="0" lang="da-D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this</a:t>
            </a:r>
            <a:r>
              <a:rPr kumimoji="0" lang="da-D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</a:t>
            </a:r>
            <a:r>
              <a:rPr kumimoji="0" lang="da-DK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how</a:t>
            </a:r>
            <a:r>
              <a:rPr kumimoji="0" lang="da-D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a-DK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they</a:t>
            </a:r>
            <a:r>
              <a:rPr kumimoji="0" lang="da-D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a-DK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work</a:t>
            </a:r>
            <a:endParaRPr kumimoji="0" lang="da-D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Via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inter-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re-references</a:t>
            </a: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Multi-</a:t>
            </a:r>
            <a:r>
              <a:rPr kumimoji="0" lang="da-DK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media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Visual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commentary</a:t>
            </a: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a-DK" sz="2400" dirty="0" smtClean="0">
                <a:latin typeface="Arial" pitchFamily="34" charset="0"/>
                <a:cs typeface="Arial" pitchFamily="34" charset="0"/>
              </a:rPr>
              <a:t>but </a:t>
            </a:r>
            <a:r>
              <a:rPr lang="da-DK" sz="2400" dirty="0" err="1" smtClean="0">
                <a:latin typeface="Arial" pitchFamily="34" charset="0"/>
                <a:cs typeface="Arial" pitchFamily="34" charset="0"/>
              </a:rPr>
              <a:t>even</a:t>
            </a:r>
            <a:r>
              <a:rPr lang="da-DK" sz="2400" dirty="0" smtClean="0">
                <a:latin typeface="Arial" pitchFamily="34" charset="0"/>
                <a:cs typeface="Arial" pitchFamily="34" charset="0"/>
              </a:rPr>
              <a:t> more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600" noProof="0" dirty="0" smtClean="0">
                <a:latin typeface="Arial" pitchFamily="34" charset="0"/>
                <a:cs typeface="Arial" pitchFamily="34" charset="0"/>
              </a:rPr>
              <a:t>ESC is mainstream</a:t>
            </a:r>
            <a:endParaRPr kumimoji="0" lang="da-DK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Lige forbindelse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Social media is more </a:t>
            </a:r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than</a:t>
            </a:r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 </a:t>
            </a:r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text</a:t>
            </a:r>
            <a:endParaRPr lang="da-DK" smtClean="0"/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 bwMode="auto">
          <a:xfrm>
            <a:off x="457200" y="1412776"/>
            <a:ext cx="82296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and </a:t>
            </a:r>
            <a:r>
              <a:rPr kumimoji="0" lang="da-D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this</a:t>
            </a:r>
            <a:r>
              <a:rPr kumimoji="0" lang="da-D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is </a:t>
            </a:r>
            <a:r>
              <a:rPr kumimoji="0" lang="da-DK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how</a:t>
            </a:r>
            <a:r>
              <a:rPr kumimoji="0" lang="da-D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a-DK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they</a:t>
            </a:r>
            <a:r>
              <a:rPr kumimoji="0" lang="da-D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a-DK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work</a:t>
            </a:r>
            <a:endParaRPr kumimoji="0" lang="da-D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Via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inter-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re-references</a:t>
            </a: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Multi-</a:t>
            </a:r>
            <a:r>
              <a:rPr kumimoji="0" lang="da-DK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media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Visual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commentary</a:t>
            </a: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a-DK" sz="2400" dirty="0" smtClean="0">
                <a:latin typeface="Arial" pitchFamily="34" charset="0"/>
                <a:cs typeface="Arial" pitchFamily="34" charset="0"/>
              </a:rPr>
              <a:t>but </a:t>
            </a:r>
            <a:r>
              <a:rPr lang="da-DK" sz="2400" dirty="0" err="1" smtClean="0">
                <a:latin typeface="Arial" pitchFamily="34" charset="0"/>
                <a:cs typeface="Arial" pitchFamily="34" charset="0"/>
              </a:rPr>
              <a:t>even</a:t>
            </a:r>
            <a:r>
              <a:rPr lang="da-DK" sz="2400" dirty="0" smtClean="0">
                <a:latin typeface="Arial" pitchFamily="34" charset="0"/>
                <a:cs typeface="Arial" pitchFamily="34" charset="0"/>
              </a:rPr>
              <a:t> more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a-DK" sz="1600" noProof="0" dirty="0" smtClean="0">
                <a:latin typeface="Arial" pitchFamily="34" charset="0"/>
                <a:cs typeface="Arial" pitchFamily="34" charset="0"/>
              </a:rPr>
              <a:t>ESC is mainstream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a-DK" sz="16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People</a:t>
            </a:r>
            <a:r>
              <a:rPr kumimoji="0" lang="da-DK" sz="1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fans, </a:t>
            </a:r>
            <a:r>
              <a:rPr kumimoji="0" lang="da-DK" sz="1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anti-fans</a:t>
            </a:r>
            <a:r>
              <a:rPr kumimoji="0" lang="da-DK" sz="1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</a:t>
            </a:r>
            <a:r>
              <a:rPr kumimoji="0" lang="da-DK" sz="1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casual</a:t>
            </a:r>
            <a:r>
              <a:rPr kumimoji="0" lang="da-DK" sz="1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viewers – </a:t>
            </a:r>
            <a:r>
              <a:rPr kumimoji="0" lang="da-DK" sz="1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relate</a:t>
            </a:r>
            <a:r>
              <a:rPr kumimoji="0" lang="da-DK" sz="1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to it</a:t>
            </a:r>
            <a:endParaRPr kumimoji="0" lang="da-DK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Lige forbindelse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It is not ”just” </a:t>
            </a:r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music</a:t>
            </a:r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 </a:t>
            </a:r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either</a:t>
            </a:r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…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699792" y="5749280"/>
            <a:ext cx="3538736" cy="1108720"/>
          </a:xfrm>
        </p:spPr>
        <p:txBody>
          <a:bodyPr/>
          <a:lstStyle/>
          <a:p>
            <a:pPr>
              <a:buNone/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Danish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TV’s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official ESC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news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site</a:t>
            </a:r>
            <a:endParaRPr lang="da-DK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Lige forbindelse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7103096" cy="399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forbindelse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Saved</a:t>
            </a:r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 in the </a:t>
            </a:r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Netarchive</a:t>
            </a:r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:</a:t>
            </a:r>
            <a:endParaRPr lang="da-DK"/>
          </a:p>
        </p:txBody>
      </p:sp>
      <p:pic>
        <p:nvPicPr>
          <p:cNvPr id="4" name="20140523_0734_58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645532"/>
            <a:ext cx="7416824" cy="4171964"/>
          </a:xfrm>
          <a:prstGeom prst="rect">
            <a:avLst/>
          </a:prstGeom>
        </p:spPr>
      </p:pic>
      <p:sp>
        <p:nvSpPr>
          <p:cNvPr id="6" name="Pladsholder til indhold 2"/>
          <p:cNvSpPr txBox="1">
            <a:spLocks/>
          </p:cNvSpPr>
          <p:nvPr/>
        </p:nvSpPr>
        <p:spPr bwMode="auto">
          <a:xfrm>
            <a:off x="457200" y="1600201"/>
            <a:ext cx="8229600" cy="11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4"/>
              </a:rPr>
              <a:t>http://www.dr.dk/melodigrandprix/Nyheder/2014/05/10180258.htm</a:t>
            </a:r>
            <a:endParaRPr kumimoji="0" lang="da-DK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(Danish </a:t>
            </a:r>
            <a:r>
              <a:rPr kumimoji="0" lang="da-DK" sz="1600" b="0" i="0" u="none" strike="noStrike" kern="120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TV’s</a:t>
            </a:r>
            <a:r>
              <a:rPr kumimoji="0" lang="da-DK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official ESC </a:t>
            </a:r>
            <a:r>
              <a:rPr kumimoji="0" lang="da-DK" sz="1600" b="0" i="0" u="none" strike="noStrike" kern="120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news</a:t>
            </a:r>
            <a:r>
              <a:rPr kumimoji="0" lang="da-DK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site)</a:t>
            </a:r>
            <a:endParaRPr kumimoji="0" lang="da-DK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Results</a:t>
            </a:r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 &amp; </a:t>
            </a:r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Experiences</a:t>
            </a:r>
            <a:endParaRPr lang="da-DK" smtClean="0"/>
          </a:p>
        </p:txBody>
      </p:sp>
      <p:sp>
        <p:nvSpPr>
          <p:cNvPr id="48131" name="Pladsholder til indhol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66429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da-DK" sz="240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YouTube</a:t>
            </a:r>
            <a:endParaRPr lang="da-DK" sz="24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da-DK" sz="160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da-DK" sz="1600" smtClean="0">
                <a:latin typeface="Arial" pitchFamily="34" charset="0"/>
                <a:cs typeface="Arial" pitchFamily="34" charset="0"/>
              </a:rPr>
              <a:t>	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Netarchive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able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to save the video front pages,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showing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no. of ”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likes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”, ”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dislikes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” and ”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views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”, but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cannot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save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comments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/>
            </a:r>
            <a:br>
              <a:rPr lang="da-DK" sz="1600" smtClean="0">
                <a:latin typeface="Arial" pitchFamily="34" charset="0"/>
                <a:cs typeface="Arial" pitchFamily="34" charset="0"/>
              </a:rPr>
            </a:br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da-DK" sz="1600" smtClean="0">
                <a:latin typeface="Arial" pitchFamily="34" charset="0"/>
                <a:cs typeface="Arial" pitchFamily="34" charset="0"/>
              </a:rPr>
              <a:t>	Videos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themselves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saved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manually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separately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archive</a:t>
            </a:r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da-DK" sz="2400" smtClean="0"/>
          </a:p>
        </p:txBody>
      </p:sp>
      <p:cxnSp>
        <p:nvCxnSpPr>
          <p:cNvPr id="4" name="Lige forbindelse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Results</a:t>
            </a:r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 &amp; </a:t>
            </a:r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Experiences</a:t>
            </a:r>
            <a:endParaRPr lang="da-DK" smtClean="0"/>
          </a:p>
        </p:txBody>
      </p:sp>
      <p:sp>
        <p:nvSpPr>
          <p:cNvPr id="49155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Social media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is massive: 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da-DK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47.000 </a:t>
            </a:r>
            <a:r>
              <a:rPr lang="da-DK" sz="16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tweets</a:t>
            </a:r>
            <a:r>
              <a:rPr lang="da-DK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da-DK" sz="16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minute</a:t>
            </a:r>
            <a:r>
              <a:rPr lang="da-DK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during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the final (and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way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too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much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for the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Netarchive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 eaLnBrk="1" hangingPunct="1">
              <a:buFont typeface="Arial" charset="0"/>
              <a:buNone/>
            </a:pPr>
            <a:endParaRPr lang="da-DK" sz="2400" dirty="0" smtClean="0"/>
          </a:p>
          <a:p>
            <a:pPr marL="514350" indent="-514350" eaLnBrk="1" hangingPunct="1">
              <a:buFont typeface="Arial" charset="0"/>
              <a:buNone/>
            </a:pPr>
            <a:endParaRPr lang="da-DK" sz="2400" dirty="0" smtClean="0"/>
          </a:p>
          <a:p>
            <a:pPr marL="514350" indent="-514350" eaLnBrk="1" hangingPunct="1">
              <a:buFont typeface="Arial" charset="0"/>
              <a:buNone/>
            </a:pPr>
            <a:endParaRPr lang="da-DK" sz="2400" dirty="0" smtClean="0"/>
          </a:p>
          <a:p>
            <a:pPr marL="514350" indent="-514350" eaLnBrk="1" hangingPunct="1">
              <a:buFont typeface="Arial" charset="0"/>
              <a:buNone/>
            </a:pPr>
            <a:endParaRPr lang="da-DK" sz="2400" dirty="0" smtClean="0"/>
          </a:p>
          <a:p>
            <a:pPr marL="514350" indent="-514350" eaLnBrk="1" hangingPunct="1">
              <a:buFont typeface="Arial" charset="0"/>
              <a:buNone/>
            </a:pPr>
            <a:endParaRPr lang="da-DK" sz="2400" dirty="0" smtClean="0"/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3" cstate="print"/>
          <a:srcRect l="2817"/>
          <a:stretch>
            <a:fillRect/>
          </a:stretch>
        </p:blipFill>
        <p:spPr bwMode="auto">
          <a:xfrm>
            <a:off x="2699792" y="2420888"/>
            <a:ext cx="5616624" cy="363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Lige forbindelse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Problems &amp; Solutions</a:t>
            </a:r>
            <a:endParaRPr lang="da-DK" smtClean="0"/>
          </a:p>
        </p:txBody>
      </p:sp>
      <p:sp>
        <p:nvSpPr>
          <p:cNvPr id="52227" name="Pladsholder til ind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384376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Problem: The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Netarchive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cannot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harvest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social media due to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frequency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updates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page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coding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etc. –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ie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tech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issues</a:t>
            </a:r>
            <a:endParaRPr lang="da-DK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	&gt; Solution:</a:t>
            </a:r>
          </a:p>
          <a:p>
            <a:pPr marL="514350" indent="-514350" eaLnBrk="1" hangingPunct="1">
              <a:buFont typeface="Arial" charset="0"/>
              <a:buNone/>
            </a:pP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eaLnBrk="1" hangingPunct="1">
              <a:buFont typeface="Arial" charset="0"/>
              <a:buAutoNum type="alphaLcParenR"/>
            </a:pPr>
            <a:r>
              <a:rPr lang="da-DK" sz="16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Twitter</a:t>
            </a:r>
            <a:r>
              <a:rPr lang="da-DK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da-DK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1314450" lvl="2" indent="-514350" eaLnBrk="1" hangingPunct="1">
              <a:buFont typeface="Arial" pitchFamily="34" charset="0"/>
              <a:buChar char="•"/>
            </a:pPr>
            <a:r>
              <a:rPr lang="da-DK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Digital </a:t>
            </a:r>
            <a:r>
              <a:rPr lang="da-DK" sz="16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Footprints</a:t>
            </a: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marL="1314450" lvl="2" indent="-514350" eaLnBrk="1" hangingPunct="1">
              <a:buFont typeface="Arial" pitchFamily="34" charset="0"/>
              <a:buChar char="•"/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Screen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shots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314450" lvl="2" indent="-514350" eaLnBrk="1" hangingPunct="1">
              <a:buFont typeface="Arial" pitchFamily="34" charset="0"/>
              <a:buChar char="•"/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Screen film		</a:t>
            </a:r>
          </a:p>
        </p:txBody>
      </p:sp>
      <p:cxnSp>
        <p:nvCxnSpPr>
          <p:cNvPr id="4" name="Lige forbindelse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ESC 2014 Project</a:t>
            </a:r>
            <a:endParaRPr lang="da-DK" smtClean="0"/>
          </a:p>
        </p:txBody>
      </p:sp>
      <p:sp>
        <p:nvSpPr>
          <p:cNvPr id="36867" name="Pladsholder til indhold 2"/>
          <p:cNvSpPr>
            <a:spLocks noGrp="1"/>
          </p:cNvSpPr>
          <p:nvPr>
            <p:ph idx="1"/>
          </p:nvPr>
        </p:nvSpPr>
        <p:spPr>
          <a:xfrm>
            <a:off x="468313" y="1412776"/>
            <a:ext cx="8229600" cy="403234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da-DK" sz="2400" smtClean="0">
                <a:latin typeface="Arial" pitchFamily="34" charset="0"/>
                <a:cs typeface="Arial" pitchFamily="34" charset="0"/>
              </a:rPr>
              <a:t>Why ESC as a case?</a:t>
            </a:r>
          </a:p>
          <a:p>
            <a:pPr eaLnBrk="1" hangingPunct="1">
              <a:buFont typeface="Arial" charset="0"/>
              <a:buNone/>
            </a:pPr>
            <a:r>
              <a:rPr lang="da-DK" sz="180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eaLnBrk="1" hangingPunct="1"/>
            <a:r>
              <a:rPr lang="da-DK" sz="1600" smtClean="0">
                <a:latin typeface="Arial" pitchFamily="34" charset="0"/>
                <a:cs typeface="Arial" pitchFamily="34" charset="0"/>
              </a:rPr>
              <a:t>ESC has a massive social media presence and generates a lot of content. It is </a:t>
            </a:r>
            <a:r>
              <a:rPr lang="da-DK" sz="1600" u="sng" smtClean="0">
                <a:latin typeface="Arial" pitchFamily="34" charset="0"/>
                <a:cs typeface="Arial" pitchFamily="34" charset="0"/>
              </a:rPr>
              <a:t>very technologically demanding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to harvest. </a:t>
            </a:r>
            <a:r>
              <a:rPr lang="da-DK" sz="1800" smtClean="0">
                <a:latin typeface="Arial" pitchFamily="34" charset="0"/>
                <a:cs typeface="Arial" pitchFamily="34" charset="0"/>
              </a:rPr>
              <a:t/>
            </a:r>
            <a:br>
              <a:rPr lang="da-DK" sz="1800" smtClean="0">
                <a:latin typeface="Arial" pitchFamily="34" charset="0"/>
                <a:cs typeface="Arial" pitchFamily="34" charset="0"/>
              </a:rPr>
            </a:br>
            <a:endParaRPr lang="da-DK" sz="18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</a:pPr>
            <a:endParaRPr lang="da-DK" sz="1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Tekstboks 3"/>
          <p:cNvSpPr txBox="1">
            <a:spLocks noChangeArrowheads="1"/>
          </p:cNvSpPr>
          <p:nvPr/>
        </p:nvSpPr>
        <p:spPr bwMode="auto">
          <a:xfrm>
            <a:off x="611560" y="6165304"/>
            <a:ext cx="32560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200" dirty="0" smtClean="0"/>
              <a:t>(from the project description  (january 2014)).</a:t>
            </a:r>
          </a:p>
          <a:p>
            <a:endParaRPr lang="da-DK" sz="1200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Problems &amp; Solutions</a:t>
            </a:r>
            <a:endParaRPr lang="da-DK" smtClean="0"/>
          </a:p>
        </p:txBody>
      </p:sp>
      <p:sp>
        <p:nvSpPr>
          <p:cNvPr id="54275" name="Pladsholder til indhold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880320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Problem: The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Netarchive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cannot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harvest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social media due to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frequency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updates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page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coding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etc. –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ie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tech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issues</a:t>
            </a:r>
            <a:endParaRPr lang="da-DK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eaLnBrk="1" hangingPunct="1">
              <a:buNone/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514350" indent="-514350" eaLnBrk="1" hangingPunct="1">
              <a:buNone/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	&gt; Solution:</a:t>
            </a:r>
          </a:p>
          <a:p>
            <a:pPr marL="514350" indent="-514350" eaLnBrk="1" hangingPunct="1">
              <a:buNone/>
            </a:pP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eaLnBrk="1" hangingPunct="1">
              <a:buNone/>
            </a:pPr>
            <a:r>
              <a:rPr lang="da-DK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b)	</a:t>
            </a:r>
            <a:r>
              <a:rPr lang="da-DK" sz="16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YouTube</a:t>
            </a:r>
            <a:r>
              <a:rPr lang="da-DK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1314450" lvl="2" indent="-514350" eaLnBrk="1" hangingPunct="1"/>
            <a:r>
              <a:rPr lang="da-DK" sz="1600" dirty="0" smtClean="0">
                <a:latin typeface="Arial" pitchFamily="34" charset="0"/>
                <a:cs typeface="Arial" pitchFamily="34" charset="0"/>
              </a:rPr>
              <a:t>Videos and front pages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harvested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separately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, and a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spreadsheet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needed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to match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Comments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not harvested.</a:t>
            </a:r>
          </a:p>
        </p:txBody>
      </p:sp>
      <p:cxnSp>
        <p:nvCxnSpPr>
          <p:cNvPr id="4" name="Lige forbindelse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Problems &amp; Solutions</a:t>
            </a:r>
            <a:endParaRPr lang="da-DK" smtClean="0"/>
          </a:p>
        </p:txBody>
      </p:sp>
      <p:sp>
        <p:nvSpPr>
          <p:cNvPr id="55299" name="Pladsholder til ind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Problem: The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Netarchive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cannot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harvest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social media due to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frequency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updates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page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coding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etc. –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ie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tech</a:t>
            </a:r>
            <a:r>
              <a:rPr lang="da-DK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issues</a:t>
            </a:r>
            <a:endParaRPr lang="da-DK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eaLnBrk="1" hangingPunct="1">
              <a:buFont typeface="Arial" charset="0"/>
              <a:buAutoNum type="arabicParenR" startAt="2"/>
            </a:pPr>
            <a:endParaRPr lang="da-DK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eaLnBrk="1" hangingPunct="1">
              <a:buNone/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	&gt; Solution:</a:t>
            </a:r>
          </a:p>
          <a:p>
            <a:pPr marL="514350" indent="-514350" eaLnBrk="1" hangingPunct="1">
              <a:buNone/>
            </a:pP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da-DK" sz="1600" dirty="0" smtClean="0">
                <a:latin typeface="Arial" pitchFamily="34" charset="0"/>
                <a:cs typeface="Arial" pitchFamily="34" charset="0"/>
              </a:rPr>
              <a:t>	c)	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Joinus.dk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mostly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Instagram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Tumblr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VK.com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Vimeo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Flickr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streaming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news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sites et al…</a:t>
            </a:r>
          </a:p>
        </p:txBody>
      </p:sp>
      <p:cxnSp>
        <p:nvCxnSpPr>
          <p:cNvPr id="5" name="Lige forbindelse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sesv\Desktop\1806664188_6c12600a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3134" y="3429000"/>
            <a:ext cx="4703122" cy="3033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Conclusion</a:t>
            </a:r>
            <a:endParaRPr lang="da-DK" smtClean="0"/>
          </a:p>
        </p:txBody>
      </p:sp>
      <p:sp>
        <p:nvSpPr>
          <p:cNvPr id="58371" name="Pladsholder til ind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da-DK" sz="1600" smtClean="0">
                <a:latin typeface="Arial" pitchFamily="34" charset="0"/>
                <a:cs typeface="Arial" pitchFamily="34" charset="0"/>
              </a:rPr>
              <a:t>ESC 2014 has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proven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social media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vital,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want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to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preserve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an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accurate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impression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of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present time.</a:t>
            </a:r>
          </a:p>
          <a:p>
            <a:pPr>
              <a:buFont typeface="Arial" charset="0"/>
              <a:buNone/>
            </a:pPr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da-DK" sz="160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da-DK" sz="160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cxnSp>
        <p:nvCxnSpPr>
          <p:cNvPr id="4" name="Lige forbindelse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Conclusion</a:t>
            </a:r>
            <a:endParaRPr lang="da-DK" smtClean="0"/>
          </a:p>
        </p:txBody>
      </p:sp>
      <p:sp>
        <p:nvSpPr>
          <p:cNvPr id="58371" name="Pladsholder til ind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da-DK" sz="1600" smtClean="0">
                <a:latin typeface="Arial" pitchFamily="34" charset="0"/>
                <a:cs typeface="Arial" pitchFamily="34" charset="0"/>
              </a:rPr>
              <a:t>ESC 2014 has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proven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social media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vital,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want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to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preserve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an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accurate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impression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of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present time.</a:t>
            </a:r>
          </a:p>
          <a:p>
            <a:pPr>
              <a:buFont typeface="Arial" charset="0"/>
              <a:buNone/>
            </a:pPr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r>
              <a:rPr lang="da-DK" sz="1600" err="1" smtClean="0">
                <a:latin typeface="Arial" pitchFamily="34" charset="0"/>
                <a:cs typeface="Arial" pitchFamily="34" charset="0"/>
              </a:rPr>
              <a:t>Established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news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media (”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old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media”)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interact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–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even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in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logo/branding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– and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debates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social media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affect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outcome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of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something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ESC, just as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affect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policy and policy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making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da-DK" sz="160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da-DK" sz="160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da-DK" sz="160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cxnSp>
        <p:nvCxnSpPr>
          <p:cNvPr id="4" name="Lige forbindelse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Conclusion</a:t>
            </a:r>
            <a:endParaRPr lang="da-DK" smtClean="0"/>
          </a:p>
        </p:txBody>
      </p:sp>
      <p:sp>
        <p:nvSpPr>
          <p:cNvPr id="58371" name="Pladsholder til ind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da-DK" sz="1600" smtClean="0">
                <a:latin typeface="Arial" pitchFamily="34" charset="0"/>
                <a:cs typeface="Arial" pitchFamily="34" charset="0"/>
              </a:rPr>
              <a:t>ESC 2014 has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proven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social media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vital,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want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to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preserve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an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accurate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impression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of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present time.</a:t>
            </a:r>
          </a:p>
          <a:p>
            <a:pPr>
              <a:buFont typeface="Arial" charset="0"/>
              <a:buNone/>
            </a:pPr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r>
              <a:rPr lang="da-DK" sz="1600" err="1" smtClean="0">
                <a:latin typeface="Arial" pitchFamily="34" charset="0"/>
                <a:cs typeface="Arial" pitchFamily="34" charset="0"/>
              </a:rPr>
              <a:t>Established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news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media (”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old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media”)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interact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–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even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in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logo/branding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– and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debates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social media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affect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outcome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of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something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ESC, just as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affect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policy and policy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making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r>
              <a:rPr lang="da-DK" sz="1600" smtClean="0">
                <a:latin typeface="Arial" pitchFamily="34" charset="0"/>
                <a:cs typeface="Arial" pitchFamily="34" charset="0"/>
              </a:rPr>
              <a:t>Online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discourse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is not pure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text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, but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uses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a multi-media approach –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everything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connected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inter-referential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r>
              <a:rPr lang="da-DK" sz="160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puts new and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demands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archiving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da-DK" sz="160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da-DK" sz="160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da-DK" sz="160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cxnSp>
        <p:nvCxnSpPr>
          <p:cNvPr id="4" name="Lige forbindelse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Conclusion</a:t>
            </a:r>
            <a:endParaRPr lang="da-DK" smtClean="0"/>
          </a:p>
        </p:txBody>
      </p:sp>
      <p:sp>
        <p:nvSpPr>
          <p:cNvPr id="58371" name="Pladsholder til ind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da-DK" sz="1600" smtClean="0">
                <a:latin typeface="Arial" pitchFamily="34" charset="0"/>
                <a:cs typeface="Arial" pitchFamily="34" charset="0"/>
              </a:rPr>
              <a:t>ESC 2014 has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proven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social media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vital,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want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to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preserve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an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accurate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impression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of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present time.</a:t>
            </a:r>
          </a:p>
          <a:p>
            <a:pPr>
              <a:buFont typeface="Arial" charset="0"/>
              <a:buNone/>
            </a:pPr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r>
              <a:rPr lang="da-DK" sz="1600" err="1" smtClean="0">
                <a:latin typeface="Arial" pitchFamily="34" charset="0"/>
                <a:cs typeface="Arial" pitchFamily="34" charset="0"/>
              </a:rPr>
              <a:t>Established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news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media (”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old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media”)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interact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them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–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even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in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their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logo/branding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– and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debates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social media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affect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outcome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of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something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ESC, just as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they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affect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policy and policy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making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r>
              <a:rPr lang="da-DK" sz="1600" smtClean="0">
                <a:latin typeface="Arial" pitchFamily="34" charset="0"/>
                <a:cs typeface="Arial" pitchFamily="34" charset="0"/>
              </a:rPr>
              <a:t>Online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discourse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is not pure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text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, but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uses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a multi-media approach –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everything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connected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inter-referential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r>
              <a:rPr lang="da-DK" sz="160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puts new and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high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demands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archiving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r>
              <a:rPr lang="da-DK" sz="160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kinds of problems</a:t>
            </a:r>
          </a:p>
          <a:p>
            <a:pPr lvl="1"/>
            <a:r>
              <a:rPr lang="da-DK" sz="1600" err="1" smtClean="0">
                <a:latin typeface="Arial" pitchFamily="34" charset="0"/>
                <a:cs typeface="Arial" pitchFamily="34" charset="0"/>
              </a:rPr>
              <a:t>Technical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error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complication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(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ie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things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cannot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do –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yet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da-DK" sz="1600" smtClean="0">
                <a:latin typeface="Arial" pitchFamily="34" charset="0"/>
                <a:cs typeface="Arial" pitchFamily="34" charset="0"/>
              </a:rPr>
              <a:t>Human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error</a:t>
            </a:r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pPr lvl="1"/>
            <a:endParaRPr lang="da-DK" sz="120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da-DK" sz="160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da-DK" sz="160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da-DK" sz="160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cxnSp>
        <p:nvCxnSpPr>
          <p:cNvPr id="4" name="Lige forbindelse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Conclusion</a:t>
            </a:r>
            <a:endParaRPr lang="da-DK" smtClean="0"/>
          </a:p>
        </p:txBody>
      </p:sp>
      <p:sp>
        <p:nvSpPr>
          <p:cNvPr id="59395" name="Pladsholder til ind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r>
              <a:rPr lang="da-DK" sz="1600" smtClean="0">
                <a:latin typeface="Arial" pitchFamily="34" charset="0"/>
                <a:cs typeface="Arial" pitchFamily="34" charset="0"/>
              </a:rPr>
              <a:t>A massive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amount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of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has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gone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harvesting and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documenting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ESC 2014, and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has led to a large and excellent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material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for future research.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However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, a lot of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material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currently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outside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Netarchive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proper. </a:t>
            </a:r>
          </a:p>
        </p:txBody>
      </p:sp>
      <p:cxnSp>
        <p:nvCxnSpPr>
          <p:cNvPr id="4" name="Lige forbindelse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Conclusion</a:t>
            </a:r>
            <a:endParaRPr lang="da-DK" smtClean="0"/>
          </a:p>
        </p:txBody>
      </p:sp>
      <p:sp>
        <p:nvSpPr>
          <p:cNvPr id="59395" name="Pladsholder til ind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r>
              <a:rPr lang="da-DK" sz="1600" smtClean="0">
                <a:latin typeface="Arial" pitchFamily="34" charset="0"/>
                <a:cs typeface="Arial" pitchFamily="34" charset="0"/>
              </a:rPr>
              <a:t>A massive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amount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of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has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gone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harvesting and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documenting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ESC 2014, and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has led to a large and excellent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material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for future research.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However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, a lot of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material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currently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outside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Netarchive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proper. </a:t>
            </a:r>
          </a:p>
          <a:p>
            <a:pPr>
              <a:buFont typeface="Arial" charset="0"/>
              <a:buNone/>
            </a:pPr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r>
              <a:rPr lang="da-DK" sz="1600" smtClean="0">
                <a:latin typeface="Arial" pitchFamily="34" charset="0"/>
                <a:cs typeface="Arial" pitchFamily="34" charset="0"/>
              </a:rPr>
              <a:t>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Netarchive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lacks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technology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to harvest the media of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now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Without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tools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to do so,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material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pass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incomplete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unable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to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accurately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reflect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the present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in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preserved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material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da-DK" sz="160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Lige forbindelse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Conclusion</a:t>
            </a:r>
            <a:endParaRPr lang="da-DK" smtClean="0"/>
          </a:p>
        </p:txBody>
      </p:sp>
      <p:sp>
        <p:nvSpPr>
          <p:cNvPr id="59395" name="Pladsholder til ind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r>
              <a:rPr lang="da-DK" sz="1600" smtClean="0">
                <a:latin typeface="Arial" pitchFamily="34" charset="0"/>
                <a:cs typeface="Arial" pitchFamily="34" charset="0"/>
              </a:rPr>
              <a:t>A massive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amount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of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has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gone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harvesting and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documenting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ESC 2014, and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has led to a large and excellent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material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for future research.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However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, a lot of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material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currently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outside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Netarchive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proper. </a:t>
            </a:r>
          </a:p>
          <a:p>
            <a:pPr>
              <a:buFont typeface="Arial" charset="0"/>
              <a:buNone/>
            </a:pPr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r>
              <a:rPr lang="da-DK" sz="1600" smtClean="0">
                <a:latin typeface="Arial" pitchFamily="34" charset="0"/>
                <a:cs typeface="Arial" pitchFamily="34" charset="0"/>
              </a:rPr>
              <a:t>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Netarchive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lacks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technology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to harvest the media of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now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Without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tools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to do so,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material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pass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incomplete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unable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to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accurately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reflect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the present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in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preserved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material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r>
              <a:rPr lang="da-DK" sz="1600" err="1" smtClean="0">
                <a:latin typeface="Arial" pitchFamily="34" charset="0"/>
                <a:cs typeface="Arial" pitchFamily="34" charset="0"/>
              </a:rPr>
              <a:t>Whole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domains/sites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currently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impossible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to harvest</a:t>
            </a:r>
          </a:p>
          <a:p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a-DK" sz="160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Lige forbindelse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Conclusion</a:t>
            </a:r>
            <a:endParaRPr lang="da-DK" smtClean="0"/>
          </a:p>
        </p:txBody>
      </p:sp>
      <p:sp>
        <p:nvSpPr>
          <p:cNvPr id="59395" name="Pladsholder til ind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r>
              <a:rPr lang="da-DK" sz="1600" dirty="0" smtClean="0">
                <a:latin typeface="Arial" pitchFamily="34" charset="0"/>
                <a:cs typeface="Arial" pitchFamily="34" charset="0"/>
              </a:rPr>
              <a:t>A massive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amount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work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has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gone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harvesting and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documenting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ESC 2014, and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has led to a large and excellent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material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for future research.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However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, a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lot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material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currently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outside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Netarchive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proper. </a:t>
            </a:r>
          </a:p>
          <a:p>
            <a:pPr>
              <a:buFont typeface="Arial" charset="0"/>
              <a:buNone/>
            </a:pP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a-DK" sz="1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Netarchive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lacks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technology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harvest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the media of the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now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Without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tools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to do so, the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material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pass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incomplete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unable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accurately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reflect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the present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our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preserved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material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Whole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domains/sites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currently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impossible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harvest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a-DK" sz="1600" dirty="0" smtClean="0">
                <a:latin typeface="Arial" pitchFamily="34" charset="0"/>
                <a:cs typeface="Arial" pitchFamily="34" charset="0"/>
              </a:rPr>
            </a:b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a-DK" sz="16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therefore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now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have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AV-collections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activities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Twitter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etc.</a:t>
            </a: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a-DK" sz="16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Lige forbindelse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solidFill>
                  <a:srgbClr val="000066"/>
                </a:solidFill>
                <a:latin typeface="Palatino Linotype" pitchFamily="18" charset="0"/>
              </a:rPr>
              <a:t>ESC 2014 Project</a:t>
            </a:r>
            <a:endParaRPr lang="da-DK" dirty="0" smtClean="0"/>
          </a:p>
        </p:txBody>
      </p:sp>
      <p:sp>
        <p:nvSpPr>
          <p:cNvPr id="36867" name="Pladsholder til indhold 2"/>
          <p:cNvSpPr>
            <a:spLocks noGrp="1"/>
          </p:cNvSpPr>
          <p:nvPr>
            <p:ph idx="1"/>
          </p:nvPr>
        </p:nvSpPr>
        <p:spPr>
          <a:xfrm>
            <a:off x="468313" y="1412776"/>
            <a:ext cx="8229600" cy="403234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da-DK" sz="2400" dirty="0" smtClean="0">
                <a:latin typeface="Arial" pitchFamily="34" charset="0"/>
                <a:cs typeface="Arial" pitchFamily="34" charset="0"/>
              </a:rPr>
              <a:t>Why ESC as a case?</a:t>
            </a:r>
          </a:p>
          <a:p>
            <a:pPr eaLnBrk="1" hangingPunct="1">
              <a:buFont typeface="Arial" charset="0"/>
              <a:buNone/>
            </a:pPr>
            <a:r>
              <a:rPr lang="da-DK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eaLnBrk="1" hangingPunct="1"/>
            <a:r>
              <a:rPr lang="da-DK" sz="1600" dirty="0" smtClean="0">
                <a:latin typeface="Arial" pitchFamily="34" charset="0"/>
                <a:cs typeface="Arial" pitchFamily="34" charset="0"/>
              </a:rPr>
              <a:t>ESC has a massive social media presence and generates a lot of content. It is </a:t>
            </a:r>
            <a:r>
              <a:rPr lang="da-DK" sz="1600" u="sng" dirty="0" smtClean="0">
                <a:latin typeface="Arial" pitchFamily="34" charset="0"/>
                <a:cs typeface="Arial" pitchFamily="34" charset="0"/>
              </a:rPr>
              <a:t>very technologically demanding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to harvest. </a:t>
            </a:r>
            <a:br>
              <a:rPr lang="da-DK" sz="1600" dirty="0" smtClean="0">
                <a:latin typeface="Arial" pitchFamily="34" charset="0"/>
                <a:cs typeface="Arial" pitchFamily="34" charset="0"/>
              </a:rPr>
            </a:b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Doing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so tests the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Netarchive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functionality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and gives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valuable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experience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wrt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needed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improvements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, and input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technological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solutions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needed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a-DK" sz="1600" dirty="0" smtClean="0">
                <a:latin typeface="Arial" pitchFamily="34" charset="0"/>
                <a:cs typeface="Arial" pitchFamily="34" charset="0"/>
              </a:rPr>
            </a:br>
            <a:endParaRPr lang="da-DK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Tekstboks 3"/>
          <p:cNvSpPr txBox="1">
            <a:spLocks noChangeArrowheads="1"/>
          </p:cNvSpPr>
          <p:nvPr/>
        </p:nvSpPr>
        <p:spPr bwMode="auto">
          <a:xfrm>
            <a:off x="611560" y="6165304"/>
            <a:ext cx="32560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200" dirty="0" smtClean="0"/>
              <a:t>(from the project description  (january 2014)).</a:t>
            </a:r>
          </a:p>
          <a:p>
            <a:endParaRPr lang="da-DK" sz="1200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Conclusion</a:t>
            </a:r>
            <a:endParaRPr lang="da-DK" smtClean="0"/>
          </a:p>
        </p:txBody>
      </p:sp>
      <p:sp>
        <p:nvSpPr>
          <p:cNvPr id="59395" name="Pladsholder til ind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r>
              <a:rPr lang="da-DK" sz="1600" err="1" smtClean="0">
                <a:latin typeface="Arial" pitchFamily="34" charset="0"/>
                <a:cs typeface="Arial" pitchFamily="34" charset="0"/>
              </a:rPr>
              <a:t>Curation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is vital –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amount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of data is so large and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choices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so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many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more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resources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da-DK" sz="160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Lige forbindelse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Conclusion</a:t>
            </a:r>
            <a:endParaRPr lang="da-DK" smtClean="0"/>
          </a:p>
        </p:txBody>
      </p:sp>
      <p:sp>
        <p:nvSpPr>
          <p:cNvPr id="59395" name="Pladsholder til ind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r>
              <a:rPr lang="da-DK" sz="1600" err="1" smtClean="0">
                <a:latin typeface="Arial" pitchFamily="34" charset="0"/>
                <a:cs typeface="Arial" pitchFamily="34" charset="0"/>
              </a:rPr>
              <a:t>Curation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is vital –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amount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of data is so large and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choices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so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many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more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resources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r>
              <a:rPr lang="da-DK" sz="1600" smtClean="0">
                <a:latin typeface="Arial" pitchFamily="34" charset="0"/>
                <a:cs typeface="Arial" pitchFamily="34" charset="0"/>
              </a:rPr>
              <a:t>Social media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use/practices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challenges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of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collection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da-DK" sz="160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to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collect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from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how</a:t>
            </a:r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da-DK" sz="160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do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do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vs.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vs.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Twitter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etc.</a:t>
            </a:r>
          </a:p>
        </p:txBody>
      </p:sp>
      <p:cxnSp>
        <p:nvCxnSpPr>
          <p:cNvPr id="4" name="Lige forbindelse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Conclusion</a:t>
            </a:r>
            <a:endParaRPr lang="da-DK" smtClean="0"/>
          </a:p>
        </p:txBody>
      </p:sp>
      <p:sp>
        <p:nvSpPr>
          <p:cNvPr id="59395" name="Pladsholder til ind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r>
              <a:rPr lang="da-DK" sz="1600" err="1" smtClean="0">
                <a:latin typeface="Arial" pitchFamily="34" charset="0"/>
                <a:cs typeface="Arial" pitchFamily="34" charset="0"/>
              </a:rPr>
              <a:t>Curation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is vital –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amount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of data is so large and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choices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so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many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more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resources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r>
              <a:rPr lang="da-DK" sz="1600" smtClean="0">
                <a:latin typeface="Arial" pitchFamily="34" charset="0"/>
                <a:cs typeface="Arial" pitchFamily="34" charset="0"/>
              </a:rPr>
              <a:t>Social media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use/practices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challenges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of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collection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da-DK" sz="160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to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collect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from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how</a:t>
            </a:r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da-DK" sz="160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do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do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vs.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vs.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Twitter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etc.</a:t>
            </a:r>
          </a:p>
          <a:p>
            <a:pPr lvl="1"/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r>
              <a:rPr lang="da-DK" sz="1600" smtClean="0">
                <a:latin typeface="Arial" pitchFamily="34" charset="0"/>
                <a:cs typeface="Arial" pitchFamily="34" charset="0"/>
              </a:rPr>
              <a:t>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devil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really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is in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detail</a:t>
            </a:r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da-DK" sz="1600" smtClean="0">
                <a:latin typeface="Arial" pitchFamily="34" charset="0"/>
                <a:cs typeface="Arial" pitchFamily="34" charset="0"/>
              </a:rPr>
              <a:t>Small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mistakes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muddy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collection</a:t>
            </a:r>
            <a:endParaRPr lang="da-DK" sz="160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Lige forbindelse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 smtClean="0">
                <a:solidFill>
                  <a:srgbClr val="000066"/>
                </a:solidFill>
                <a:latin typeface="Palatino Linotype" pitchFamily="18" charset="0"/>
              </a:rPr>
              <a:t>Conclusion</a:t>
            </a:r>
            <a:endParaRPr lang="da-DK" smtClean="0"/>
          </a:p>
        </p:txBody>
      </p:sp>
      <p:sp>
        <p:nvSpPr>
          <p:cNvPr id="59395" name="Pladsholder til ind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r>
              <a:rPr lang="da-DK" sz="1600" err="1" smtClean="0">
                <a:latin typeface="Arial" pitchFamily="34" charset="0"/>
                <a:cs typeface="Arial" pitchFamily="34" charset="0"/>
              </a:rPr>
              <a:t>Curation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is vital –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amount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of data is so large and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choices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so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many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more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resources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r>
              <a:rPr lang="da-DK" sz="1600" smtClean="0">
                <a:latin typeface="Arial" pitchFamily="34" charset="0"/>
                <a:cs typeface="Arial" pitchFamily="34" charset="0"/>
              </a:rPr>
              <a:t>Social media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use/practices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challenges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of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collection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da-DK" sz="160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to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collect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from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where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how</a:t>
            </a:r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da-DK" sz="160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do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do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vs.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YouTube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vs.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Twitter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etc.</a:t>
            </a:r>
          </a:p>
          <a:p>
            <a:pPr lvl="1"/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r>
              <a:rPr lang="da-DK" sz="1600" smtClean="0">
                <a:latin typeface="Arial" pitchFamily="34" charset="0"/>
                <a:cs typeface="Arial" pitchFamily="34" charset="0"/>
              </a:rPr>
              <a:t>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devil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really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is in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detail</a:t>
            </a:r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da-DK" sz="1600" smtClean="0">
                <a:latin typeface="Arial" pitchFamily="34" charset="0"/>
                <a:cs typeface="Arial" pitchFamily="34" charset="0"/>
              </a:rPr>
              <a:t>Small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mistakes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muddy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collection</a:t>
            </a:r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r>
              <a:rPr lang="da-DK" sz="1600" smtClean="0">
                <a:latin typeface="Arial" pitchFamily="34" charset="0"/>
                <a:cs typeface="Arial" pitchFamily="34" charset="0"/>
              </a:rPr>
              <a:t>Time and timing is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essential</a:t>
            </a:r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endParaRPr lang="da-DK" sz="160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Lige forbindelse 3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Mellem rødt og s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573016"/>
            <a:ext cx="1440309" cy="222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ladsholder til indhold 2"/>
          <p:cNvSpPr txBox="1">
            <a:spLocks/>
          </p:cNvSpPr>
          <p:nvPr/>
        </p:nvSpPr>
        <p:spPr bwMode="auto">
          <a:xfrm>
            <a:off x="683568" y="1484784"/>
            <a:ext cx="800323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”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As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dad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used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to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say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: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any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failed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attempt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is a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victory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for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those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have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strength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to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a new,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better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.”</a:t>
            </a:r>
            <a:r>
              <a:rPr kumimoji="0" lang="da-DK" sz="1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600" b="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a-DK" sz="1600" smtClean="0">
                <a:latin typeface="Arial" pitchFamily="34" charset="0"/>
                <a:cs typeface="Arial" pitchFamily="34" charset="0"/>
              </a:rPr>
              <a:t>			- </a:t>
            </a:r>
            <a:r>
              <a:rPr kumimoji="0" lang="da-DK" sz="1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Jan </a:t>
            </a:r>
            <a:r>
              <a:rPr kumimoji="0" lang="da-DK" sz="1600" b="0" i="0" u="none" strike="noStrike" kern="1200" cap="none" spc="0" normalizeH="0" baseline="0" noProof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Guillou</a:t>
            </a:r>
            <a:r>
              <a:rPr kumimoji="0" lang="da-DK" sz="1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2013 (</a:t>
            </a:r>
            <a:r>
              <a:rPr kumimoji="0" lang="da-DK" sz="1600" b="0" i="0" u="none" strike="noStrike" kern="1200" cap="none" spc="0" normalizeH="0" baseline="0" noProof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our</a:t>
            </a:r>
            <a:r>
              <a:rPr kumimoji="0" lang="da-DK" sz="1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translation)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ESC 2014 Project</a:t>
            </a:r>
            <a:endParaRPr kumimoji="0" lang="da-DK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Lige forbindelse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ESC 2014 Project</a:t>
            </a:r>
            <a:endParaRPr lang="da-DK" smtClean="0"/>
          </a:p>
        </p:txBody>
      </p:sp>
      <p:sp>
        <p:nvSpPr>
          <p:cNvPr id="36867" name="Pladsholder til indhold 2"/>
          <p:cNvSpPr>
            <a:spLocks noGrp="1"/>
          </p:cNvSpPr>
          <p:nvPr>
            <p:ph idx="1"/>
          </p:nvPr>
        </p:nvSpPr>
        <p:spPr>
          <a:xfrm>
            <a:off x="468313" y="1412776"/>
            <a:ext cx="8229600" cy="403234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da-DK" sz="2400" dirty="0" err="1" smtClean="0">
                <a:latin typeface="Arial" pitchFamily="34" charset="0"/>
                <a:cs typeface="Arial" pitchFamily="34" charset="0"/>
              </a:rPr>
              <a:t>Why</a:t>
            </a:r>
            <a:r>
              <a:rPr lang="da-DK" sz="2400" dirty="0" smtClean="0">
                <a:latin typeface="Arial" pitchFamily="34" charset="0"/>
                <a:cs typeface="Arial" pitchFamily="34" charset="0"/>
              </a:rPr>
              <a:t> ESC as a case?</a:t>
            </a:r>
          </a:p>
          <a:p>
            <a:pPr eaLnBrk="1" hangingPunct="1">
              <a:buFont typeface="Arial" charset="0"/>
              <a:buNone/>
            </a:pPr>
            <a:r>
              <a:rPr lang="da-DK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eaLnBrk="1" hangingPunct="1"/>
            <a:r>
              <a:rPr lang="da-DK" sz="1600" dirty="0" smtClean="0">
                <a:latin typeface="Arial" pitchFamily="34" charset="0"/>
                <a:cs typeface="Arial" pitchFamily="34" charset="0"/>
              </a:rPr>
              <a:t>ESC has a massive social media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presence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generates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lot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. It is </a:t>
            </a:r>
            <a:r>
              <a:rPr lang="da-DK" sz="1600" u="sng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da-DK" sz="16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u="sng" dirty="0" err="1" smtClean="0">
                <a:latin typeface="Arial" pitchFamily="34" charset="0"/>
                <a:cs typeface="Arial" pitchFamily="34" charset="0"/>
              </a:rPr>
              <a:t>technologically</a:t>
            </a:r>
            <a:r>
              <a:rPr lang="da-DK" sz="16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u="sng" dirty="0" err="1" smtClean="0">
                <a:latin typeface="Arial" pitchFamily="34" charset="0"/>
                <a:cs typeface="Arial" pitchFamily="34" charset="0"/>
              </a:rPr>
              <a:t>demanding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harvest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da-DK" sz="1600" dirty="0" smtClean="0">
                <a:latin typeface="Arial" pitchFamily="34" charset="0"/>
                <a:cs typeface="Arial" pitchFamily="34" charset="0"/>
              </a:rPr>
            </a:b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Doing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so tests the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Netarchive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functionality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and gives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valuable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experience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wrt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needed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improvements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, and input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technological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solutions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needed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da-DK" sz="1600" dirty="0" smtClean="0">
                <a:latin typeface="Arial" pitchFamily="34" charset="0"/>
                <a:cs typeface="Arial" pitchFamily="34" charset="0"/>
              </a:rPr>
            </a:b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da-DK" sz="1600" u="sng" dirty="0" err="1" smtClean="0">
                <a:latin typeface="Arial" pitchFamily="34" charset="0"/>
                <a:cs typeface="Arial" pitchFamily="34" charset="0"/>
              </a:rPr>
              <a:t>ESC-related</a:t>
            </a:r>
            <a:r>
              <a:rPr lang="da-DK" sz="1600" u="sng" dirty="0" smtClean="0">
                <a:latin typeface="Arial" pitchFamily="34" charset="0"/>
                <a:cs typeface="Arial" pitchFamily="34" charset="0"/>
              </a:rPr>
              <a:t> research is diverse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music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politics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culture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language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gender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, media, and more.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Accomodating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angles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challenges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collections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collection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strategy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6868" name="Tekstboks 3"/>
          <p:cNvSpPr txBox="1">
            <a:spLocks noChangeArrowheads="1"/>
          </p:cNvSpPr>
          <p:nvPr/>
        </p:nvSpPr>
        <p:spPr bwMode="auto">
          <a:xfrm>
            <a:off x="611560" y="6165304"/>
            <a:ext cx="32560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200" dirty="0" smtClean="0"/>
              <a:t>(from the project description  (january 2014)).</a:t>
            </a:r>
          </a:p>
          <a:p>
            <a:endParaRPr lang="da-DK" sz="1200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ESC 2014 Project</a:t>
            </a:r>
            <a:endParaRPr lang="da-DK" smtClean="0"/>
          </a:p>
        </p:txBody>
      </p:sp>
      <p:sp>
        <p:nvSpPr>
          <p:cNvPr id="36867" name="Pladsholder til indhold 2"/>
          <p:cNvSpPr>
            <a:spLocks noGrp="1"/>
          </p:cNvSpPr>
          <p:nvPr>
            <p:ph idx="1"/>
          </p:nvPr>
        </p:nvSpPr>
        <p:spPr>
          <a:xfrm>
            <a:off x="468313" y="1412776"/>
            <a:ext cx="8229600" cy="403234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da-DK" sz="2400" smtClean="0">
                <a:latin typeface="Arial" pitchFamily="34" charset="0"/>
                <a:cs typeface="Arial" pitchFamily="34" charset="0"/>
              </a:rPr>
              <a:t>Why ESC as a case?</a:t>
            </a:r>
          </a:p>
          <a:p>
            <a:pPr eaLnBrk="1" hangingPunct="1">
              <a:buFont typeface="Arial" charset="0"/>
              <a:buNone/>
            </a:pPr>
            <a:r>
              <a:rPr lang="da-DK" sz="180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eaLnBrk="1" hangingPunct="1"/>
            <a:r>
              <a:rPr lang="da-DK" sz="1600" smtClean="0">
                <a:latin typeface="Arial" pitchFamily="34" charset="0"/>
                <a:cs typeface="Arial" pitchFamily="34" charset="0"/>
              </a:rPr>
              <a:t>ESC has a massive social media presence and generates a lot of content. It is </a:t>
            </a:r>
            <a:r>
              <a:rPr lang="da-DK" sz="1600" u="sng" smtClean="0">
                <a:latin typeface="Arial" pitchFamily="34" charset="0"/>
                <a:cs typeface="Arial" pitchFamily="34" charset="0"/>
              </a:rPr>
              <a:t>very technologically demanding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to harvest. </a:t>
            </a:r>
            <a:br>
              <a:rPr lang="da-DK" sz="1600" smtClean="0">
                <a:latin typeface="Arial" pitchFamily="34" charset="0"/>
                <a:cs typeface="Arial" pitchFamily="34" charset="0"/>
              </a:rPr>
            </a:br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da-DK" sz="1600" err="1" smtClean="0">
                <a:latin typeface="Arial" pitchFamily="34" charset="0"/>
                <a:cs typeface="Arial" pitchFamily="34" charset="0"/>
              </a:rPr>
              <a:t>Doing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so tests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Netarchive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functionality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and gives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valuable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experience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wrt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needed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improvements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, and input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technological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solutions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needed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</a:t>
            </a:r>
            <a:br>
              <a:rPr lang="da-DK" sz="1600" smtClean="0">
                <a:latin typeface="Arial" pitchFamily="34" charset="0"/>
                <a:cs typeface="Arial" pitchFamily="34" charset="0"/>
              </a:rPr>
            </a:br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da-DK" sz="1600" u="sng" err="1" smtClean="0">
                <a:latin typeface="Arial" pitchFamily="34" charset="0"/>
                <a:cs typeface="Arial" pitchFamily="34" charset="0"/>
              </a:rPr>
              <a:t>ESC-related</a:t>
            </a:r>
            <a:r>
              <a:rPr lang="da-DK" sz="1600" u="sng" smtClean="0">
                <a:latin typeface="Arial" pitchFamily="34" charset="0"/>
                <a:cs typeface="Arial" pitchFamily="34" charset="0"/>
              </a:rPr>
              <a:t> research is diverse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;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music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,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politics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,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culture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,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language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,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gender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, media, and more.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Accomodating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these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angles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challenges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the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collections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collection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strategy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.</a:t>
            </a:r>
            <a:br>
              <a:rPr lang="da-DK" sz="1600" smtClean="0">
                <a:latin typeface="Arial" pitchFamily="34" charset="0"/>
                <a:cs typeface="Arial" pitchFamily="34" charset="0"/>
              </a:rPr>
            </a:br>
            <a:endParaRPr lang="da-DK" sz="16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da-DK" sz="1600" smtClean="0">
                <a:latin typeface="Arial" pitchFamily="34" charset="0"/>
                <a:cs typeface="Arial" pitchFamily="34" charset="0"/>
              </a:rPr>
              <a:t>The transnational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aspect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of ESC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makes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it a superb case for </a:t>
            </a:r>
            <a:r>
              <a:rPr lang="da-DK" sz="1600" err="1" smtClean="0">
                <a:latin typeface="Arial" pitchFamily="34" charset="0"/>
                <a:cs typeface="Arial" pitchFamily="34" charset="0"/>
              </a:rPr>
              <a:t>collaboration</a:t>
            </a:r>
            <a:r>
              <a:rPr lang="da-DK" sz="1600" smtClean="0">
                <a:latin typeface="Arial" pitchFamily="34" charset="0"/>
                <a:cs typeface="Arial" pitchFamily="34" charset="0"/>
              </a:rPr>
              <a:t> (RESAW)</a:t>
            </a:r>
            <a:r>
              <a:rPr lang="da-DK" sz="1800" smtClean="0">
                <a:latin typeface="Arial" pitchFamily="34" charset="0"/>
                <a:cs typeface="Arial" pitchFamily="34" charset="0"/>
              </a:rPr>
              <a:t/>
            </a:r>
            <a:br>
              <a:rPr lang="da-DK" sz="1800" smtClean="0">
                <a:latin typeface="Arial" pitchFamily="34" charset="0"/>
                <a:cs typeface="Arial" pitchFamily="34" charset="0"/>
              </a:rPr>
            </a:br>
            <a:endParaRPr lang="da-DK" sz="18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</a:pPr>
            <a:endParaRPr lang="da-DK" sz="1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Tekstboks 3"/>
          <p:cNvSpPr txBox="1">
            <a:spLocks noChangeArrowheads="1"/>
          </p:cNvSpPr>
          <p:nvPr/>
        </p:nvSpPr>
        <p:spPr bwMode="auto">
          <a:xfrm>
            <a:off x="611560" y="6165304"/>
            <a:ext cx="32560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200" dirty="0" smtClean="0"/>
              <a:t>(from the project description  (january 2014)).</a:t>
            </a:r>
          </a:p>
          <a:p>
            <a:endParaRPr lang="da-DK" sz="1200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ESC 2014 Project</a:t>
            </a:r>
            <a:endParaRPr lang="da-DK" smtClean="0"/>
          </a:p>
        </p:txBody>
      </p:sp>
      <p:sp>
        <p:nvSpPr>
          <p:cNvPr id="3584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da-DK" sz="2400" dirty="0" smtClean="0">
                <a:latin typeface="Arial" pitchFamily="34" charset="0"/>
                <a:cs typeface="Arial" pitchFamily="34" charset="0"/>
              </a:rPr>
              <a:t>Project description  (January 2014)</a:t>
            </a:r>
          </a:p>
          <a:p>
            <a:pPr eaLnBrk="1" hangingPunct="1">
              <a:buFont typeface="Arial" charset="0"/>
              <a:buNone/>
            </a:pPr>
            <a:endParaRPr lang="da-DK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Ongoing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event harvest up to the Eurovision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Song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Contest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in Copenhagen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10</a:t>
            </a:r>
            <a:r>
              <a:rPr lang="da-DK" sz="1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May 2014 </a:t>
            </a:r>
            <a:endParaRPr lang="da-DK" sz="1200" dirty="0" smtClean="0"/>
          </a:p>
          <a:p>
            <a:pPr eaLnBrk="1" hangingPunct="1"/>
            <a:endParaRPr lang="da-DK" sz="1200" dirty="0" smtClean="0"/>
          </a:p>
          <a:p>
            <a:pPr eaLnBrk="1" hangingPunct="1">
              <a:buFont typeface="Arial" charset="0"/>
              <a:buNone/>
            </a:pPr>
            <a:endParaRPr lang="da-DK" sz="1200" dirty="0" smtClean="0"/>
          </a:p>
          <a:p>
            <a:pPr eaLnBrk="1" hangingPunct="1">
              <a:buFont typeface="Arial" charset="0"/>
              <a:buNone/>
            </a:pPr>
            <a:endParaRPr lang="da-DK" sz="1200" dirty="0" smtClean="0"/>
          </a:p>
          <a:p>
            <a:pPr eaLnBrk="1" hangingPunct="1">
              <a:buFont typeface="Arial" charset="0"/>
              <a:buNone/>
            </a:pPr>
            <a:endParaRPr lang="da-DK" sz="1200" dirty="0" smtClean="0"/>
          </a:p>
        </p:txBody>
      </p:sp>
      <p:cxnSp>
        <p:nvCxnSpPr>
          <p:cNvPr id="5" name="Lige forbindelse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ESC 2014 Project</a:t>
            </a:r>
            <a:endParaRPr lang="da-DK" smtClean="0"/>
          </a:p>
        </p:txBody>
      </p:sp>
      <p:sp>
        <p:nvSpPr>
          <p:cNvPr id="3584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da-DK" sz="2400" dirty="0" smtClean="0">
                <a:latin typeface="Arial" pitchFamily="34" charset="0"/>
                <a:cs typeface="Arial" pitchFamily="34" charset="0"/>
              </a:rPr>
              <a:t>Project description  (January 2014)</a:t>
            </a:r>
          </a:p>
          <a:p>
            <a:pPr eaLnBrk="1" hangingPunct="1">
              <a:buFont typeface="Arial" charset="0"/>
              <a:buNone/>
            </a:pPr>
            <a:endParaRPr lang="da-DK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Ongoing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event harvest up to the Eurovision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Song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Contest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in Copenhagen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10</a:t>
            </a:r>
            <a:r>
              <a:rPr lang="da-DK" sz="1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May 2014 </a:t>
            </a:r>
            <a:br>
              <a:rPr lang="da-DK" sz="1600" dirty="0" smtClean="0">
                <a:latin typeface="Arial" pitchFamily="34" charset="0"/>
                <a:cs typeface="Arial" pitchFamily="34" charset="0"/>
              </a:rPr>
            </a:b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Focusing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ESC 2014 as an online event,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especially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social 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media (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including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AV)</a:t>
            </a:r>
            <a:endParaRPr lang="da-DK" sz="1200" dirty="0" smtClean="0"/>
          </a:p>
          <a:p>
            <a:pPr eaLnBrk="1" hangingPunct="1"/>
            <a:endParaRPr lang="da-DK" sz="1200" dirty="0" smtClean="0"/>
          </a:p>
          <a:p>
            <a:pPr eaLnBrk="1" hangingPunct="1">
              <a:buFont typeface="Arial" charset="0"/>
              <a:buNone/>
            </a:pPr>
            <a:endParaRPr lang="da-DK" sz="1200" dirty="0" smtClean="0"/>
          </a:p>
          <a:p>
            <a:pPr eaLnBrk="1" hangingPunct="1">
              <a:buFont typeface="Arial" charset="0"/>
              <a:buNone/>
            </a:pPr>
            <a:endParaRPr lang="da-DK" sz="1200" dirty="0" smtClean="0"/>
          </a:p>
          <a:p>
            <a:pPr eaLnBrk="1" hangingPunct="1">
              <a:buFont typeface="Arial" charset="0"/>
              <a:buNone/>
            </a:pPr>
            <a:endParaRPr lang="da-DK" sz="1200" dirty="0" smtClean="0"/>
          </a:p>
        </p:txBody>
      </p:sp>
      <p:cxnSp>
        <p:nvCxnSpPr>
          <p:cNvPr id="5" name="Lige forbindelse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solidFill>
                  <a:srgbClr val="000066"/>
                </a:solidFill>
                <a:latin typeface="Palatino Linotype" pitchFamily="18" charset="0"/>
              </a:rPr>
              <a:t>ESC 2014 Project</a:t>
            </a:r>
            <a:endParaRPr lang="da-DK" smtClean="0"/>
          </a:p>
        </p:txBody>
      </p:sp>
      <p:sp>
        <p:nvSpPr>
          <p:cNvPr id="3584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da-DK" sz="2400" dirty="0" smtClean="0">
                <a:latin typeface="Arial" pitchFamily="34" charset="0"/>
                <a:cs typeface="Arial" pitchFamily="34" charset="0"/>
              </a:rPr>
              <a:t>Project description  (January 2014)</a:t>
            </a:r>
          </a:p>
          <a:p>
            <a:pPr eaLnBrk="1" hangingPunct="1">
              <a:buFont typeface="Arial" charset="0"/>
              <a:buNone/>
            </a:pPr>
            <a:endParaRPr lang="da-DK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Ongoing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event harvest up to the Eurovision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Song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Contest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in Copenhagen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10</a:t>
            </a:r>
            <a:r>
              <a:rPr lang="da-DK" sz="1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May 2014 </a:t>
            </a:r>
            <a:br>
              <a:rPr lang="da-DK" sz="1600" dirty="0" smtClean="0">
                <a:latin typeface="Arial" pitchFamily="34" charset="0"/>
                <a:cs typeface="Arial" pitchFamily="34" charset="0"/>
              </a:rPr>
            </a:b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Focusing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ESC 2014 as an online event,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especially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social 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media (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including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AV)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a-DK" sz="1600" dirty="0" smtClean="0">
                <a:latin typeface="Arial" pitchFamily="34" charset="0"/>
                <a:cs typeface="Arial" pitchFamily="34" charset="0"/>
              </a:rPr>
            </a:br>
            <a:endParaRPr lang="da-DK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Creation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archive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overseen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reseachers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and specialists,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who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, in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collaboration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Netarchive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curators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, find and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add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material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provide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quality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1600" dirty="0" err="1" smtClean="0">
                <a:latin typeface="Arial" pitchFamily="34" charset="0"/>
                <a:cs typeface="Arial" pitchFamily="34" charset="0"/>
              </a:rPr>
              <a:t>control</a:t>
            </a:r>
            <a:endParaRPr lang="da-DK" sz="1200" dirty="0" smtClean="0"/>
          </a:p>
          <a:p>
            <a:pPr eaLnBrk="1" hangingPunct="1"/>
            <a:endParaRPr lang="da-DK" sz="1200" dirty="0" smtClean="0"/>
          </a:p>
          <a:p>
            <a:pPr eaLnBrk="1" hangingPunct="1">
              <a:buFont typeface="Arial" charset="0"/>
              <a:buNone/>
            </a:pPr>
            <a:endParaRPr lang="da-DK" sz="1200" dirty="0" smtClean="0"/>
          </a:p>
          <a:p>
            <a:pPr eaLnBrk="1" hangingPunct="1">
              <a:buFont typeface="Arial" charset="0"/>
              <a:buNone/>
            </a:pPr>
            <a:endParaRPr lang="da-DK" sz="1200" dirty="0" smtClean="0"/>
          </a:p>
          <a:p>
            <a:pPr eaLnBrk="1" hangingPunct="1">
              <a:buFont typeface="Arial" charset="0"/>
              <a:buNone/>
            </a:pPr>
            <a:endParaRPr lang="da-DK" sz="1200" dirty="0" smtClean="0"/>
          </a:p>
        </p:txBody>
      </p:sp>
      <p:cxnSp>
        <p:nvCxnSpPr>
          <p:cNvPr id="5" name="Lige forbindelse 4"/>
          <p:cNvCxnSpPr/>
          <p:nvPr/>
        </p:nvCxnSpPr>
        <p:spPr>
          <a:xfrm>
            <a:off x="323528" y="0"/>
            <a:ext cx="0" cy="6858000"/>
          </a:xfrm>
          <a:prstGeom prst="line">
            <a:avLst/>
          </a:prstGeom>
          <a:ln w="28575" cmpd="sng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 cmpd="sng">
          <a:solidFill>
            <a:srgbClr val="FFC000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1311</Words>
  <Application>Microsoft Office PowerPoint</Application>
  <PresentationFormat>Skærmshow (4:3)</PresentationFormat>
  <Paragraphs>264</Paragraphs>
  <Slides>44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44</vt:i4>
      </vt:variant>
    </vt:vector>
  </HeadingPairs>
  <TitlesOfParts>
    <vt:vector size="45" baseType="lpstr">
      <vt:lpstr>Kontortema</vt:lpstr>
      <vt:lpstr>Dias nummer 1</vt:lpstr>
      <vt:lpstr>ESC 2014 Project</vt:lpstr>
      <vt:lpstr>ESC 2014 Project</vt:lpstr>
      <vt:lpstr>ESC 2014 Project</vt:lpstr>
      <vt:lpstr>ESC 2014 Project</vt:lpstr>
      <vt:lpstr>ESC 2014 Project</vt:lpstr>
      <vt:lpstr>ESC 2014 Project</vt:lpstr>
      <vt:lpstr>ESC 2014 Project</vt:lpstr>
      <vt:lpstr>ESC 2014 Project</vt:lpstr>
      <vt:lpstr>ESC 2014 Project</vt:lpstr>
      <vt:lpstr>The Problem:</vt:lpstr>
      <vt:lpstr>The Control Center</vt:lpstr>
      <vt:lpstr>Results &amp; Experiences</vt:lpstr>
      <vt:lpstr>Opening of the 1st semi-final:</vt:lpstr>
      <vt:lpstr>Results &amp; Experiences</vt:lpstr>
      <vt:lpstr>Results &amp; Experiences</vt:lpstr>
      <vt:lpstr>Results &amp; Experiences</vt:lpstr>
      <vt:lpstr>Dias nummer 18</vt:lpstr>
      <vt:lpstr>Social media is more than text</vt:lpstr>
      <vt:lpstr>Social media is more than text</vt:lpstr>
      <vt:lpstr>Social media is more than text</vt:lpstr>
      <vt:lpstr>Social media is more than text</vt:lpstr>
      <vt:lpstr>Social media is more than text</vt:lpstr>
      <vt:lpstr>Social media is more than text</vt:lpstr>
      <vt:lpstr>It is not ”just” music either…</vt:lpstr>
      <vt:lpstr>Saved in the Netarchive:</vt:lpstr>
      <vt:lpstr>Results &amp; Experiences</vt:lpstr>
      <vt:lpstr>Results &amp; Experiences</vt:lpstr>
      <vt:lpstr>Problems &amp; Solutions</vt:lpstr>
      <vt:lpstr>Problems &amp; Solutions</vt:lpstr>
      <vt:lpstr>Problems &amp; Solutions</vt:lpstr>
      <vt:lpstr>Conclusion</vt:lpstr>
      <vt:lpstr>Conclusion</vt:lpstr>
      <vt:lpstr>Conclusion</vt:lpstr>
      <vt:lpstr>Conclusion</vt:lpstr>
      <vt:lpstr>Conclusion</vt:lpstr>
      <vt:lpstr>Conclusion</vt:lpstr>
      <vt:lpstr>Conclusion</vt:lpstr>
      <vt:lpstr>Conclusion</vt:lpstr>
      <vt:lpstr>Conclusion</vt:lpstr>
      <vt:lpstr>Conclusion</vt:lpstr>
      <vt:lpstr>Conclusion</vt:lpstr>
      <vt:lpstr>Conclusion</vt:lpstr>
      <vt:lpstr>Dias nummer 44</vt:lpstr>
    </vt:vector>
  </TitlesOfParts>
  <Company>DKB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Baggrunden (2011)</dc:title>
  <dc:creator>hess</dc:creator>
  <cp:lastModifiedBy>Henrik Smith-Sivertsen</cp:lastModifiedBy>
  <cp:revision>224</cp:revision>
  <dcterms:created xsi:type="dcterms:W3CDTF">2014-05-19T09:49:20Z</dcterms:created>
  <dcterms:modified xsi:type="dcterms:W3CDTF">2015-05-19T09:38:29Z</dcterms:modified>
</cp:coreProperties>
</file>